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</p:sldIdLst>
  <p:sldSz cy="5143500" cx="9144000"/>
  <p:notesSz cx="6858000" cy="9144000"/>
  <p:embeddedFontLst>
    <p:embeddedFont>
      <p:font typeface="Roboto"/>
      <p:regular r:id="rId70"/>
      <p:bold r:id="rId71"/>
      <p:italic r:id="rId72"/>
      <p:boldItalic r:id="rId7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font" Target="fonts/Roboto-boldItalic.fntdata"/><Relationship Id="rId72" Type="http://schemas.openxmlformats.org/officeDocument/2006/relationships/font" Target="fonts/Roboto-italic.fntdata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71" Type="http://schemas.openxmlformats.org/officeDocument/2006/relationships/font" Target="fonts/Roboto-bold.fntdata"/><Relationship Id="rId70" Type="http://schemas.openxmlformats.org/officeDocument/2006/relationships/font" Target="fonts/Roboto-regular.fntdata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slide" Target="slides/slide6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6c63dc74c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6c63dc74c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385ef213d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385ef213d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385ef213d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385ef213d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385ef213d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385ef213d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and run overload.py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6c63dc74c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6c63dc74c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6c63dc74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6c63dc74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6c63dc74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6c63dc74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6c63dc74c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6c63dc74c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6c63dc74c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6c63dc74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6c63dc74c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6c63dc74c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6c63dc74c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6c63dc74c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6c63dc74c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6c63dc74c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6c63dc74c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6c63dc74c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597f2f30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597f2f30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6c63dc74c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6c63dc74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597f2f300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597f2f30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385ef213d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385ef213d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6c63dc74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6c63dc74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6c63dc74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6c63dc74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6c63dc74c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6c63dc74c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6c63dc74c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6c63dc74c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e947e88e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e947e88e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6c63dc74c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6c63dc74c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6c63dc74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6c63dc74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6c63dc74c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6c63dc74c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6c63dc74c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6c63dc74c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6c63dc74c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6c63dc74c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6c63dc74c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6c63dc74c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6c63dc74c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6c63dc74c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6c9fb1bd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76c9fb1bd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6c63dc74c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6c63dc74c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597f2f30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597f2f30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385ef213d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385ef213d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597f2f30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597f2f30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597f2f30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597f2f30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597f2f30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597f2f30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597f2f300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597f2f300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597f2f300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597f2f30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597f2f300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597f2f300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4e947e88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4e947e88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597f2f300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597f2f300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597f2f300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597f2f300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597f2f300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597f2f300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385ef213d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385ef213d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597f2f300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597f2f300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597f2f300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597f2f300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597f2f300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597f2f300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597f2f300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597f2f300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55204cbac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55204cbac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4e947e88e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4e947e88e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597f2f300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597f2f300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597f2f300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2597f2f300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597f2f300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597f2f300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597f2f300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2597f2f300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597f2f300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597f2f30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597f2f300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597f2f300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4e95c2fda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4e95c2fd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4e95c2fda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4e95c2fda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2597f2f300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2597f2f300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7e17e6d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27e17e6d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4e947e88e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4e947e88e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385ef213d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385ef213d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385ef213d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385ef213d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385ef213d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385ef213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idx="4294967295" type="ctrTitle"/>
          </p:nvPr>
        </p:nvSpPr>
        <p:spPr>
          <a:xfrm>
            <a:off x="542925" y="827150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Advanced Python</a:t>
            </a:r>
            <a:endParaRPr sz="5000"/>
          </a:p>
        </p:txBody>
      </p:sp>
      <p:sp>
        <p:nvSpPr>
          <p:cNvPr id="68" name="Google Shape;68;p13"/>
          <p:cNvSpPr txBox="1"/>
          <p:nvPr>
            <p:ph idx="4294967295" type="subTitle"/>
          </p:nvPr>
        </p:nvSpPr>
        <p:spPr>
          <a:xfrm>
            <a:off x="542925" y="180298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 sz="2400">
                <a:solidFill>
                  <a:srgbClr val="FFFFFF"/>
                </a:solidFill>
              </a:rPr>
              <a:t>    </a:t>
            </a:r>
            <a:r>
              <a:rPr i="1" lang="en" sz="2400">
                <a:solidFill>
                  <a:srgbClr val="FFFFFF"/>
                </a:solidFill>
              </a:rPr>
              <a:t>By Peder Bergebakken Sundt</a:t>
            </a:r>
            <a:endParaRPr i="1" sz="2400">
              <a:solidFill>
                <a:srgbClr val="FFFFFF"/>
              </a:solidFill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111" y="1608350"/>
            <a:ext cx="4760000" cy="35351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/>
        </p:nvSpPr>
        <p:spPr>
          <a:xfrm>
            <a:off x="1686875" y="3991075"/>
            <a:ext cx="38577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Programvareverstedet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www.pvv.ntnu.no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75" y="2531575"/>
            <a:ext cx="2243575" cy="22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Some fun with the parser</a:t>
            </a:r>
            <a:endParaRPr/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1" lang="en" sz="140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5 &lt; 7 and 7 &lt; 10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1" lang="en" sz="140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2 &lt; 5 and 5 &gt; 2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4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"a"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"aa"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"aaa"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1" lang="en" sz="140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"a" in "aa" and "aa" in "aaa"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is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False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1" lang="en" sz="140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not 7 == True and True is not False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endParaRPr b="1" sz="1400">
              <a:solidFill>
                <a:srgbClr val="585CF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Python method can take in a unknown amount of arguments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These come in the form of lists and dictionaries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*</a:t>
            </a:r>
            <a:r>
              <a:rPr lang="en"/>
              <a:t> denotes a list of positional arguments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**</a:t>
            </a:r>
            <a:r>
              <a:rPr lang="en"/>
              <a:t> denotes a list of keyword arguments</a:t>
            </a:r>
            <a:br>
              <a:rPr lang="en"/>
            </a:br>
            <a:r>
              <a:rPr lang="en"/>
              <a:t>	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myfunc(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args,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kwargs):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...   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(args)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...   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(kwargs)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myfunc(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i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foo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4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"bar"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i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five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(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{</a:t>
            </a:r>
            <a:r>
              <a:rPr b="1" lang="en" sz="14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'foo'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lang="en" sz="14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'bar'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'five'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br>
              <a:rPr lang="en"/>
            </a:br>
            <a:endParaRPr/>
          </a:p>
        </p:txBody>
      </p:sp>
      <p:sp>
        <p:nvSpPr>
          <p:cNvPr id="134" name="Google Shape;134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Variable function arguments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Advanced (iterator) unpacking</a:t>
            </a:r>
            <a:endParaRPr/>
          </a:p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Python 2 had iterator unpacking:</a:t>
            </a:r>
            <a:br>
              <a:rPr lang="en"/>
            </a:br>
            <a:r>
              <a:rPr lang="en"/>
              <a:t>	</a:t>
            </a:r>
            <a:r>
              <a:rPr b="1"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a, b, c </a:t>
            </a:r>
            <a:r>
              <a:rPr b="1"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(a, c)</a:t>
            </a:r>
            <a:b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(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Python 3 introduces advanced unpacking using similar syntax to </a:t>
            </a:r>
            <a:r>
              <a:rPr lang="en" sz="16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args</a:t>
            </a:r>
            <a:r>
              <a:rPr lang="en"/>
              <a:t>:</a:t>
            </a:r>
            <a:br>
              <a:rPr lang="en"/>
            </a:br>
            <a:r>
              <a:rPr b="1" lang="en"/>
              <a:t>	</a:t>
            </a:r>
            <a:r>
              <a:rPr b="1"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a, </a:t>
            </a:r>
            <a:r>
              <a:rPr b="1"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rest, b </a:t>
            </a:r>
            <a:r>
              <a:rPr b="1"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(a, rest, b)</a:t>
            </a:r>
            <a:b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(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[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6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7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8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], 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9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b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		</a:t>
            </a:r>
            <a:endParaRPr sz="1600">
              <a:solidFill>
                <a:srgbClr val="00666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	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Polymorphism in Python</a:t>
            </a:r>
            <a:endParaRPr/>
          </a:p>
        </p:txBody>
      </p:sp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/>
              <a:t>Everything</a:t>
            </a:r>
            <a:r>
              <a:rPr lang="en"/>
              <a:t> in Python is an object    </a:t>
            </a:r>
            <a:r>
              <a:rPr i="1" lang="en" sz="1000"/>
              <a:t>(or at least a psuedo object, which is the case for al the primitive types)</a:t>
            </a:r>
            <a:endParaRPr i="1" sz="10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Functions and classes are objects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Even </a:t>
            </a:r>
            <a:r>
              <a:rPr lang="en">
                <a:solidFill>
                  <a:srgbClr val="0000FF"/>
                </a:solidFill>
              </a:rPr>
              <a:t>True </a:t>
            </a:r>
            <a:r>
              <a:rPr lang="en"/>
              <a:t>and </a:t>
            </a:r>
            <a:r>
              <a:rPr lang="en">
                <a:solidFill>
                  <a:srgbClr val="0000FF"/>
                </a:solidFill>
              </a:rPr>
              <a:t>False </a:t>
            </a:r>
            <a:r>
              <a:rPr lang="en"/>
              <a:t>are objects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Even the code itself is an object!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Python 1 introduced function names like __init__() and __str__() to give the different types a common interface:</a:t>
            </a:r>
            <a:br>
              <a:rPr lang="en"/>
            </a:br>
            <a:r>
              <a:rPr lang="en"/>
              <a:t>		</a:t>
            </a:r>
            <a:r>
              <a:rPr lang="en" sz="1600">
                <a:solidFill>
                  <a:srgbClr val="00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== </a:t>
            </a:r>
            <a:r>
              <a:rPr lang="en" sz="1600">
                <a:solidFill>
                  <a:srgbClr val="00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6    </a:t>
            </a:r>
            <a:r>
              <a:rPr lang="en"/>
              <a:t>is interpreted and executed as</a:t>
            </a:r>
            <a:b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	(</a:t>
            </a:r>
            <a:r>
              <a:rPr lang="en" sz="1600">
                <a:solidFill>
                  <a:srgbClr val="00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).__eq__(</a:t>
            </a:r>
            <a:r>
              <a:rPr lang="en" sz="1600">
                <a:solidFill>
                  <a:srgbClr val="00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  </a:t>
            </a:r>
            <a:r>
              <a:rPr lang="en"/>
              <a:t>by the python parser </a:t>
            </a:r>
            <a:r>
              <a:rPr lang="en" sz="900"/>
              <a:t>(without the needed name lookups for native types)</a:t>
            </a:r>
            <a:endParaRPr sz="9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Python uses these methods behind the scenes when running code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can overload/replace these!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view the contents of an object</a:t>
            </a:r>
            <a:endParaRPr/>
          </a:p>
        </p:txBody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302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dir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1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Lets look at the attributes the object 5 contains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'__abs__'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'__add__'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'__and__'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'__bool__'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'__ceil__'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'__class__'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'__delattr__'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'__dir__'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'__divmod__'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'__doc__'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'__eq__'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'__float__'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'__floor__'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'__floordiv__'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'__format__'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'__ge__'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'__getattribute__'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'__getnewargs__'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'__gt__'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'__hash__'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'__index__'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'__init__'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'__init_subclass__'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'__int__'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'__invert__'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'__le__'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'__lshift__'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'__lt__'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'__mod__'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'__mul__'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'__ne__'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'__neg__'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'__new__'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'__or__'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'__pos__'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'__pow__'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'__radd__'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'__rand__'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'__rdivmod__'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'__reduce__'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'__reduce_ex__'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'__repr__'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'__rfloordiv__'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'__rlshift__'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'__rmod__'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'__rmul__'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'__ror__'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'__round__'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'__rpow__'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'__rrshift__'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'__rshift__'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'__rsub__'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'__rtruediv__'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'__rxor__'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'__setattr__'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'__sizeof__'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'__str__'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'__sub__'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'__subclasshook__'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'__truediv__'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'__trunc__'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'__xor__'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'bit_length'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'conjugate'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'denominator'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'from_bytes'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'imag'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'numerator'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'real'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'to_bytes'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1" sz="11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921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and attribute methods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471900" y="1919075"/>
            <a:ext cx="49104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Python 1 defined a common interface </a:t>
            </a:r>
            <a:br>
              <a:rPr lang="en"/>
            </a:br>
            <a:r>
              <a:rPr lang="en"/>
              <a:t>for builtin objects to implement. This has since</a:t>
            </a:r>
            <a:br>
              <a:rPr lang="en"/>
            </a:br>
            <a:r>
              <a:rPr lang="en"/>
              <a:t>been built and extended </a:t>
            </a:r>
            <a:r>
              <a:rPr lang="en"/>
              <a:t>upon</a:t>
            </a:r>
            <a:r>
              <a:rPr lang="en"/>
              <a:t> since.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This convention is what allows us to make</a:t>
            </a:r>
            <a:br>
              <a:rPr lang="en"/>
            </a:br>
            <a:r>
              <a:rPr lang="en"/>
              <a:t>our objects able to cooperate as well as</a:t>
            </a:r>
            <a:br>
              <a:rPr lang="en"/>
            </a:br>
            <a:r>
              <a:rPr lang="en"/>
              <a:t>they do today!</a:t>
            </a:r>
            <a:endParaRPr/>
          </a:p>
          <a:p>
            <a:pPr indent="-317500" lvl="0" marL="4572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[</a:t>
            </a:r>
            <a:r>
              <a:rPr b="1" lang="en" sz="105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]: 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"The list has members"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sz="105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interpreted as</a:t>
            </a:r>
            <a:br>
              <a:rPr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[</a:t>
            </a:r>
            <a:r>
              <a:rPr b="1" lang="en" sz="105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].__bool__(): 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"The list has members"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sz="105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E.G: ow the object implement </a:t>
            </a:r>
            <a:r>
              <a:rPr b="1" lang="en" sz="1050">
                <a:solidFill>
                  <a:srgbClr val="000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.__bool__()</a:t>
            </a:r>
            <a:r>
              <a:rPr lang="en"/>
              <a:t> defines the</a:t>
            </a:r>
            <a:br>
              <a:rPr lang="en"/>
            </a:br>
            <a:r>
              <a:rPr lang="en"/>
              <a:t>	“</a:t>
            </a:r>
            <a:r>
              <a:rPr i="1" lang="en"/>
              <a:t>truthiness</a:t>
            </a:r>
            <a:r>
              <a:rPr lang="en"/>
              <a:t>” of the object.</a:t>
            </a:r>
            <a:endParaRPr/>
          </a:p>
        </p:txBody>
      </p:sp>
      <p:sp>
        <p:nvSpPr>
          <p:cNvPr id="159" name="Google Shape;159;p27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__int__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__str__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str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__repr__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repr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.__bool__()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bool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__len__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len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sz="105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</a:t>
            </a:r>
            <a:r>
              <a:rPr b="1" lang="en" sz="1050">
                <a:solidFill>
                  <a:srgbClr val="6D79D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.__list__() 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list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</a:t>
            </a:r>
            <a:r>
              <a:rPr b="1" lang="en" sz="1050">
                <a:solidFill>
                  <a:srgbClr val="6D79D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</a:t>
            </a:r>
            <a:r>
              <a:rPr b="1" lang="en" sz="1050">
                <a:solidFill>
                  <a:srgbClr val="6D79D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__iter__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 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iter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</a:t>
            </a:r>
            <a:r>
              <a:rPr b="1" lang="en" sz="1050">
                <a:solidFill>
                  <a:srgbClr val="6D79D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sz="105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</a:t>
            </a:r>
            <a:r>
              <a:rPr lang="en"/>
              <a:t> operators</a:t>
            </a:r>
            <a:endParaRPr/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When you compare two objects, Python needs to know how to compare them.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 least one of the two objects must implement a comparison method for this to work. This is a method which usually returns either </a:t>
            </a:r>
            <a:r>
              <a:rPr lang="en">
                <a:solidFill>
                  <a:srgbClr val="0000FF"/>
                </a:solidFill>
              </a:rPr>
              <a:t>True </a:t>
            </a:r>
            <a:r>
              <a:rPr lang="en"/>
              <a:t>or </a:t>
            </a:r>
            <a:r>
              <a:rPr lang="en">
                <a:solidFill>
                  <a:srgbClr val="0000FF"/>
                </a:solidFill>
              </a:rPr>
              <a:t>False</a:t>
            </a:r>
            <a:endParaRPr>
              <a:solidFill>
                <a:srgbClr val="0000FF"/>
              </a:solidFill>
            </a:endParaRPr>
          </a:p>
          <a:p>
            <a:pPr indent="-317500" lvl="0" marL="4572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"a"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"b"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None</a:t>
            </a:r>
            <a:endParaRPr b="1" sz="1050">
              <a:solidFill>
                <a:srgbClr val="585CF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interpreted as</a:t>
            </a:r>
            <a:br>
              <a:rPr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[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"a"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"b"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].__gt__(</a:t>
            </a:r>
            <a:r>
              <a:rPr b="1" lang="en" sz="105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None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sz="105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up to the objects to define the operator behaviour</a:t>
            </a:r>
            <a:endParaRPr b="1" sz="105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8"/>
          <p:cNvSpPr txBox="1"/>
          <p:nvPr>
            <p:ph idx="2" type="body"/>
          </p:nvPr>
        </p:nvSpPr>
        <p:spPr>
          <a:xfrm>
            <a:off x="4509675" y="1919075"/>
            <a:ext cx="44913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__lt__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Less than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__le__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Less than or equal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__eq__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Equals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__ne__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Not Equal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__gt__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Greater than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__ge__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Greater than or equal</a:t>
            </a:r>
            <a:endParaRPr b="1" i="1" sz="1050">
              <a:solidFill>
                <a:srgbClr val="0066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rgbClr val="6D79DE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Arithmetic</a:t>
            </a:r>
            <a:r>
              <a:rPr lang="en"/>
              <a:t> operators</a:t>
            </a:r>
            <a:endParaRPr/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Behaves the same way as comparison</a:t>
            </a:r>
            <a:br>
              <a:rPr lang="en"/>
            </a:br>
            <a:r>
              <a:rPr lang="en"/>
              <a:t>operators, except they’re not expected</a:t>
            </a:r>
            <a:br>
              <a:rPr lang="en"/>
            </a:br>
            <a:r>
              <a:rPr lang="en"/>
              <a:t>to return a boolean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Right hand side counterparts exists </a:t>
            </a:r>
            <a:r>
              <a:rPr lang="en"/>
              <a:t>as well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Operator precedence is handled by the</a:t>
            </a:r>
            <a:br>
              <a:rPr lang="en"/>
            </a:br>
            <a:r>
              <a:rPr lang="en"/>
              <a:t>parser and can not be overridden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000"/>
              <a:t>(as far as i know)</a:t>
            </a:r>
            <a:endParaRPr i="1" sz="1000"/>
          </a:p>
          <a:p>
            <a:pPr indent="45720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1" sz="1000"/>
          </a:p>
        </p:txBody>
      </p:sp>
      <p:sp>
        <p:nvSpPr>
          <p:cNvPr id="173" name="Google Shape;173;p29"/>
          <p:cNvSpPr txBox="1"/>
          <p:nvPr>
            <p:ph idx="2" type="body"/>
          </p:nvPr>
        </p:nvSpPr>
        <p:spPr>
          <a:xfrm>
            <a:off x="4471800" y="1744950"/>
            <a:ext cx="43944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__add__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other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__sub__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other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__mul__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other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__matmul__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@  other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__truediv__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other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__floordiv__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//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other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__mod__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%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other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__pow__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other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__lshift__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other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__rshift__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other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__and__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other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__xor__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^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other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__or__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|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other</a:t>
            </a:r>
            <a:endParaRPr b="1" sz="105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Lists, dictionaries, sets, tuples, deques and strings all use the same container interface methods:</a:t>
            </a:r>
            <a:endParaRPr/>
          </a:p>
          <a:p>
            <a:pPr indent="-317500" lvl="0" marL="4572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"foo"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"bar"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del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/>
              <a:t>is interpreted as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__getitem__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__setitem__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"foo"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"bar"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__delitem__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/>
          </a:p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05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Container methods</a:t>
            </a:r>
            <a:endParaRPr/>
          </a:p>
        </p:txBody>
      </p:sp>
      <p:sp>
        <p:nvSpPr>
          <p:cNvPr id="180" name="Google Shape;180;p30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Slicing was hacked in as an afterthought:</a:t>
            </a:r>
            <a:endParaRPr b="1" sz="10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...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__getitem__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value):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(value)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slice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None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sz="105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Attribute handlers</a:t>
            </a:r>
            <a:endParaRPr/>
          </a:p>
        </p:txBody>
      </p:sp>
      <p:sp>
        <p:nvSpPr>
          <p:cNvPr id="186" name="Google Shape;186;p31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All objects must have an implementation of </a:t>
            </a:r>
            <a:r>
              <a:rPr lang="en">
                <a:solidFill>
                  <a:srgbClr val="351C75"/>
                </a:solidFill>
              </a:rPr>
              <a:t>__getattr__</a:t>
            </a:r>
            <a:r>
              <a:rPr lang="en"/>
              <a:t>, </a:t>
            </a:r>
            <a:r>
              <a:rPr lang="en">
                <a:solidFill>
                  <a:srgbClr val="351C75"/>
                </a:solidFill>
              </a:rPr>
              <a:t>__setattr__</a:t>
            </a:r>
            <a:r>
              <a:rPr lang="en"/>
              <a:t> and </a:t>
            </a:r>
            <a:r>
              <a:rPr lang="en">
                <a:solidFill>
                  <a:srgbClr val="351C75"/>
                </a:solidFill>
              </a:rPr>
              <a:t>__delattr__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Luckily you inherit a very good implementation by default!</a:t>
            </a:r>
            <a:endParaRPr>
              <a:solidFill>
                <a:srgbClr val="351C75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Used whenever you access a member attribute of an object:</a:t>
            </a:r>
            <a:br>
              <a:rPr lang="en"/>
            </a:br>
            <a:r>
              <a:rPr lang="en"/>
              <a:t>	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6D79D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.foo)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200"/>
              <a:t>is executed as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6D79D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__getattr__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"foo"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))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Similar interface to containers, but must be implemented on all objects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1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AttributeDict(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dict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__getattr__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dict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__getitem__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__setattr__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dict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__setitem__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__delattr__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dict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__delitem__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mydict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AttributeDict()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mydict[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"foo"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(mydict.foo)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b="1" sz="1050">
              <a:solidFill>
                <a:srgbClr val="0000C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-103025" y="-3800"/>
            <a:ext cx="9306275" cy="51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>
            <p:ph type="title"/>
          </p:nvPr>
        </p:nvSpPr>
        <p:spPr>
          <a:xfrm>
            <a:off x="460950" y="4658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Python Krus</a:t>
            </a:r>
            <a:endParaRPr sz="5000"/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8063" y="1713875"/>
            <a:ext cx="2530930" cy="2530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concept of a descriptor was introduced late in Python 2.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 general, a descriptor is an object attribute whose access has been overridden by methods.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 descriptor is an object with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__get__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(),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__set__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(), </a:t>
            </a:r>
            <a:r>
              <a:rPr lang="en"/>
              <a:t>and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__delete__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 </a:t>
            </a:r>
            <a:r>
              <a:rPr lang="en"/>
              <a:t>methods.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 can easily make these using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property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b="1" sz="1200"/>
          </a:p>
        </p:txBody>
      </p:sp>
      <p:sp>
        <p:nvSpPr>
          <p:cNvPr id="193" name="Google Shape;193;p3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style classes and objects</a:t>
            </a:r>
            <a:endParaRPr/>
          </a:p>
        </p:txBody>
      </p:sp>
      <p:sp>
        <p:nvSpPr>
          <p:cNvPr id="194" name="Google Shape;194;p32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 Python 2 you had to inherit “object” to get the descriptor logic, while this behaviour default in Python 3.</a:t>
            </a:r>
            <a:endParaRPr b="1" sz="105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Object adds the</a:t>
            </a:r>
            <a:r>
              <a:rPr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__getattribute__, __setattribute__</a:t>
            </a:r>
            <a:r>
              <a:rPr lang="en"/>
              <a:t> and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__delattribute__</a:t>
            </a:r>
            <a:r>
              <a:rPr lang="en"/>
              <a:t> member functions which handle descriptor logic before calling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__getattr__, __setattr__ </a:t>
            </a:r>
            <a:r>
              <a:rPr lang="en"/>
              <a:t> and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 __delattr__ </a:t>
            </a:r>
            <a:r>
              <a:rPr lang="en"/>
              <a:t>respectively.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Properties - a use of descriptors</a:t>
            </a:r>
            <a:endParaRPr/>
          </a:p>
        </p:txBody>
      </p:sp>
      <p:sp>
        <p:nvSpPr>
          <p:cNvPr id="200" name="Google Shape;200;p33"/>
          <p:cNvSpPr txBox="1"/>
          <p:nvPr>
            <p:ph idx="1" type="body"/>
          </p:nvPr>
        </p:nvSpPr>
        <p:spPr>
          <a:xfrm>
            <a:off x="471900" y="1919075"/>
            <a:ext cx="43872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MyClass: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foo():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doc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"The foo property."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fget(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"The value of foo"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fset(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value):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"foo was set to"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value)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fdel(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pass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locals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foo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property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foo())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endParaRPr/>
          </a:p>
        </p:txBody>
      </p:sp>
      <p:sp>
        <p:nvSpPr>
          <p:cNvPr id="201" name="Google Shape;201;p33"/>
          <p:cNvSpPr txBox="1"/>
          <p:nvPr>
            <p:ph idx="2" type="body"/>
          </p:nvPr>
        </p:nvSpPr>
        <p:spPr>
          <a:xfrm>
            <a:off x="5002300" y="1919075"/>
            <a:ext cx="38580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myobject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MyClass()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myobject.foo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foo was set to 5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(myobject.foo)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The value of foo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(MyClass.foo.</a:t>
            </a:r>
            <a:r>
              <a:rPr b="1" lang="en" sz="1050">
                <a:solidFill>
                  <a:srgbClr val="21439C"/>
                </a:solidFill>
                <a:latin typeface="Courier New"/>
                <a:ea typeface="Courier New"/>
                <a:cs typeface="Courier New"/>
                <a:sym typeface="Courier New"/>
              </a:rPr>
              <a:t>__doc__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The foo property.</a:t>
            </a:r>
            <a:endParaRPr b="1" sz="105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Properties simplified</a:t>
            </a:r>
            <a:endParaRPr/>
          </a:p>
        </p:txBody>
      </p:sp>
      <p:sp>
        <p:nvSpPr>
          <p:cNvPr id="207" name="Google Shape;207;p34"/>
          <p:cNvSpPr txBox="1"/>
          <p:nvPr>
            <p:ph idx="1" type="body"/>
          </p:nvPr>
        </p:nvSpPr>
        <p:spPr>
          <a:xfrm>
            <a:off x="471900" y="1919075"/>
            <a:ext cx="41463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MyClass: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@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property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foo(</a:t>
            </a:r>
            <a:r>
              <a:rPr b="1" lang="en" sz="120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"What is foo? 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@foo.setter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foo(</a:t>
            </a:r>
            <a:r>
              <a:rPr b="1" lang="en" sz="120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value):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"Foo was set to"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value)</a:t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1" sz="1200"/>
          </a:p>
        </p:txBody>
      </p:sp>
      <p:sp>
        <p:nvSpPr>
          <p:cNvPr id="208" name="Google Shape;208;p34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myobject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MyClass()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(myobject.foo)</a:t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What is foo? Hello</a:t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Hello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(myobject.foo)</a:t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What is foo? World</a:t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World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myobject.foo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Foo was set to 5</a:t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Callables</a:t>
            </a:r>
            <a:endParaRPr/>
          </a:p>
        </p:txBody>
      </p:sp>
      <p:sp>
        <p:nvSpPr>
          <p:cNvPr id="214" name="Google Shape;214;p3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object is a “</a:t>
            </a:r>
            <a:r>
              <a:rPr i="1" lang="en"/>
              <a:t>callable</a:t>
            </a:r>
            <a:r>
              <a:rPr lang="en"/>
              <a:t>” object if it implements the </a:t>
            </a:r>
            <a:r>
              <a:rPr lang="en">
                <a:solidFill>
                  <a:srgbClr val="073763"/>
                </a:solidFill>
              </a:rPr>
              <a:t>__call__ </a:t>
            </a:r>
            <a:r>
              <a:rPr lang="en"/>
              <a:t>method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/>
              <a:t>is executed as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2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__call__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/>
              <a:t> does this for you: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myfunc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():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pass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myfunc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2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__call__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&lt;method-wrapper '__call__' of function object at 0x000000E4B2703E18&gt;</a:t>
            </a:r>
            <a:endParaRPr b="1"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rgbClr val="6D79D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Callable example</a:t>
            </a:r>
            <a:endParaRPr/>
          </a:p>
        </p:txBody>
      </p:sp>
      <p:sp>
        <p:nvSpPr>
          <p:cNvPr id="220" name="Google Shape;220;p3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Funky: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__call__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40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4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"Look at me, I’m acting like a function!"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Funky() </a:t>
            </a:r>
            <a:r>
              <a:rPr b="1" lang="en" sz="140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# creating an instance of this class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f() </a:t>
            </a:r>
            <a:r>
              <a:rPr b="1" lang="en" sz="140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# Then we try to call this object 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Look at me, I’m acting like a function!</a:t>
            </a:r>
            <a:endParaRPr b="1" sz="1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Lambda functions        </a:t>
            </a:r>
            <a:r>
              <a:rPr i="1" lang="en" sz="2400"/>
              <a:t>(inline/anonymous functions)</a:t>
            </a:r>
            <a:endParaRPr i="1" sz="2400"/>
          </a:p>
        </p:txBody>
      </p:sp>
      <p:sp>
        <p:nvSpPr>
          <p:cNvPr id="226" name="Google Shape;226;p37"/>
          <p:cNvSpPr txBox="1"/>
          <p:nvPr>
            <p:ph idx="1" type="body"/>
          </p:nvPr>
        </p:nvSpPr>
        <p:spPr>
          <a:xfrm>
            <a:off x="3580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Callables are simply objects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Because of this we can pass a callable in as an argument to a function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</a:t>
            </a:r>
            <a:r>
              <a:rPr lang="en" sz="1800">
                <a:solidFill>
                  <a:srgbClr val="0000FF"/>
                </a:solidFill>
              </a:rPr>
              <a:t>lambda</a:t>
            </a:r>
            <a:r>
              <a:rPr lang="en" sz="1800"/>
              <a:t> statement</a:t>
            </a:r>
            <a:br>
              <a:rPr lang="en" sz="1800"/>
            </a:br>
            <a:r>
              <a:rPr lang="en" sz="1800"/>
              <a:t>simplifies this, allowing you to define callables inline:</a:t>
            </a:r>
            <a:endParaRPr sz="1800"/>
          </a:p>
        </p:txBody>
      </p:sp>
      <p:sp>
        <p:nvSpPr>
          <p:cNvPr id="227" name="Google Shape;227;p37"/>
          <p:cNvSpPr txBox="1"/>
          <p:nvPr>
            <p:ph idx="2" type="body"/>
          </p:nvPr>
        </p:nvSpPr>
        <p:spPr>
          <a:xfrm>
            <a:off x="4271700" y="1919075"/>
            <a:ext cx="55293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double(value):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value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value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call(func):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('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func(</a:t>
            </a:r>
            <a:r>
              <a:rPr b="1" lang="en" sz="1200">
                <a:solidFill>
                  <a:srgbClr val="26B31A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test</a:t>
            </a:r>
            <a:r>
              <a:rPr b="1" lang="en" sz="1200">
                <a:solidFill>
                  <a:srgbClr val="26B31A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) returns:'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func(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"test"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call(double)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func(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"test"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returns: testtest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call(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lambda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x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func(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"test"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returns: testtesttest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call(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lambda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func(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"test"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returns: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b="1" sz="1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descriptions</a:t>
            </a:r>
            <a:endParaRPr/>
          </a:p>
        </p:txBody>
      </p:sp>
      <p:sp>
        <p:nvSpPr>
          <p:cNvPr id="233" name="Google Shape;233;p3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you define a class in Python, you’re in reality storing a callable object, which produces instances of the class you described:</a:t>
            </a:r>
            <a:endParaRPr/>
          </a:p>
          <a:p>
            <a:pPr indent="-342900" lvl="0" marL="4572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__call__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args,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kwargs)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/>
              <a:t>is a method which does:  </a:t>
            </a:r>
            <a:r>
              <a:rPr i="1" lang="en" sz="1200"/>
              <a:t>(somewhat simplified)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instance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__new__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args,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kwargs)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The instance is constructed by __new__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instance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__init__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args,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kwargs)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The newly constructed instance is initialized by __init__</a:t>
            </a:r>
            <a:b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instance</a:t>
            </a:r>
            <a:endParaRPr b="1" sz="1050">
              <a:solidFill>
                <a:srgbClr val="31849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rgbClr val="6D79DE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Default __new__ constructor simplified</a:t>
            </a:r>
            <a:endParaRPr/>
          </a:p>
        </p:txBody>
      </p:sp>
      <p:sp>
        <p:nvSpPr>
          <p:cNvPr id="239" name="Google Shape;239;p39"/>
          <p:cNvSpPr txBox="1"/>
          <p:nvPr>
            <p:ph idx="1" type="body"/>
          </p:nvPr>
        </p:nvSpPr>
        <p:spPr>
          <a:xfrm>
            <a:off x="471900" y="1919075"/>
            <a:ext cx="76296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__new__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cls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i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i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kwargs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 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start an empty object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attribute_name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dir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cls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attribute_value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getattr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cls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attribute)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(attribute_value)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function: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A2"/>
                </a:solidFill>
                <a:latin typeface="Courier New"/>
                <a:ea typeface="Courier New"/>
                <a:cs typeface="Courier New"/>
                <a:sym typeface="Courier New"/>
              </a:rPr>
              <a:t>instance_method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i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i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kwargs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attribute_value(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args,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kwargs)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setattr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instance_method) </a:t>
            </a:r>
            <a:r>
              <a:rPr b="1" lang="en" sz="1050">
                <a:solidFill>
                  <a:srgbClr val="3C78D8"/>
                </a:solidFill>
                <a:latin typeface="Courier New"/>
                <a:ea typeface="Courier New"/>
                <a:cs typeface="Courier New"/>
                <a:sym typeface="Courier New"/>
              </a:rPr>
              <a:t># this is where ‘self’ is provided in methods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setattr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attribute_value)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endParaRPr b="1" sz="1050">
              <a:solidFill>
                <a:srgbClr val="31849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0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0" name="Google Shape;240;p39"/>
          <p:cNvSpPr txBox="1"/>
          <p:nvPr/>
        </p:nvSpPr>
        <p:spPr>
          <a:xfrm>
            <a:off x="6199500" y="2342500"/>
            <a:ext cx="2944500" cy="13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(This implementation of __new__ doesn’t account for everything, but the understanding here is key)</a:t>
            </a:r>
            <a:endParaRPr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Annotations</a:t>
            </a:r>
            <a:endParaRPr/>
          </a:p>
        </p:txBody>
      </p:sp>
      <p:sp>
        <p:nvSpPr>
          <p:cNvPr id="246" name="Google Shape;246;p4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new feature introduced in Python 3.0, which has not been backported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to annotate what types a function uses and re</a:t>
            </a:r>
            <a:r>
              <a:rPr lang="en"/>
              <a:t>t</a:t>
            </a:r>
            <a:r>
              <a:rPr lang="en"/>
              <a:t>urns</a:t>
            </a:r>
            <a:br>
              <a:rPr lang="en"/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myfunc(a: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b: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str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-&gt; list: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assert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(a)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assert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(b)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str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#do something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myfunc.__annotations__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'a'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'int'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'b'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'str'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&gt;,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'return'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: &lt;class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'list'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05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Python does not enforce these in any way, mainly used for documentation and better assistance from IDEs and linters</a:t>
            </a:r>
            <a:endParaRPr b="1" sz="105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Decorators</a:t>
            </a:r>
            <a:endParaRPr/>
          </a:p>
        </p:txBody>
      </p:sp>
      <p:sp>
        <p:nvSpPr>
          <p:cNvPr id="252" name="Google Shape;252;p4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Functions are just callable objects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can make changes to these callable objects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we call “decorating” a function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“decorator” is simply a function that takes in a callable object as a parameter and returns the decorated version of that callable object:</a:t>
            </a:r>
            <a:endParaRPr/>
          </a:p>
          <a:p>
            <a:pPr indent="457200" lvl="0" marL="0" marR="381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myfunc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mydecorator(</a:t>
            </a:r>
            <a:r>
              <a:rPr b="1" lang="en" sz="14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myfunc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460950" y="3986675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s.ntnu.no/apy20</a:t>
            </a: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4575" y="1062038"/>
            <a:ext cx="3057525" cy="30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Decorator syntax</a:t>
            </a:r>
            <a:endParaRPr/>
          </a:p>
        </p:txBody>
      </p:sp>
      <p:sp>
        <p:nvSpPr>
          <p:cNvPr id="258" name="Google Shape;258;p4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Python added syntactical sugar to make this more practical:</a:t>
            </a:r>
            <a:endParaRPr/>
          </a:p>
          <a:p>
            <a:pPr indent="457200" lvl="0" marL="0" marR="381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A2"/>
                </a:solidFill>
                <a:latin typeface="Courier New"/>
                <a:ea typeface="Courier New"/>
                <a:cs typeface="Courier New"/>
                <a:sym typeface="Courier New"/>
              </a:rPr>
              <a:t>myfunc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():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pass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myfunc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mydecorator(myfunc)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/>
              <a:t>can be written as</a:t>
            </a:r>
            <a:br>
              <a:rPr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@mydecorator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A2"/>
                </a:solidFill>
                <a:latin typeface="Courier New"/>
                <a:ea typeface="Courier New"/>
                <a:cs typeface="Courier New"/>
                <a:sym typeface="Courier New"/>
              </a:rPr>
              <a:t>myfunc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():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pass</a:t>
            </a:r>
            <a:endParaRPr b="1" sz="12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can stack multiple decorators on a single function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Decorator example: HTML tag</a:t>
            </a:r>
            <a:endParaRPr/>
          </a:p>
        </p:txBody>
      </p:sp>
      <p:sp>
        <p:nvSpPr>
          <p:cNvPr id="264" name="Google Shape;264;p4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with_b_tag(func):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a decorator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new_func(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args,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kwargs):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"&lt;b&gt;"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func(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args,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kwargs)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"&lt;/b&gt;"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new_func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6D79DE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@with_b_tag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hello_world():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"Hello, World!"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(hello_world())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&lt;b&gt;Hello, World!&lt;/b&gt;</a:t>
            </a:r>
            <a:endParaRPr b="1" sz="105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Decorator example: memoizer</a:t>
            </a:r>
            <a:endParaRPr/>
          </a:p>
        </p:txBody>
      </p:sp>
      <p:sp>
        <p:nvSpPr>
          <p:cNvPr id="270" name="Google Shape;270;p44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memoize(func):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a decorator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memory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{}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new_func(argument):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argument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memory: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memory[argument]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    value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func(argument)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    memory[argument]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value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value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new_func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1"/>
          </a:p>
        </p:txBody>
      </p:sp>
      <p:sp>
        <p:nvSpPr>
          <p:cNvPr id="271" name="Google Shape;271;p44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@memoize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fibonacci(n):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fibonacci(n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fibonacci(n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(fibonacci(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200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280571172992510140037611932413038677189525</a:t>
            </a:r>
            <a:endParaRPr b="1" sz="1050">
              <a:solidFill>
                <a:srgbClr val="0000C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This saves </a:t>
            </a:r>
            <a:r>
              <a:rPr lang="en" sz="1800" u="sng"/>
              <a:t>a lot</a:t>
            </a:r>
            <a:r>
              <a:rPr lang="en" sz="1800"/>
              <a:t> of runtime</a:t>
            </a:r>
            <a:endParaRPr b="1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Decorator example: logging</a:t>
            </a:r>
            <a:endParaRPr/>
          </a:p>
        </p:txBody>
      </p:sp>
      <p:sp>
        <p:nvSpPr>
          <p:cNvPr id="277" name="Google Shape;277;p45"/>
          <p:cNvSpPr txBox="1"/>
          <p:nvPr>
            <p:ph idx="1" type="body"/>
          </p:nvPr>
        </p:nvSpPr>
        <p:spPr>
          <a:xfrm>
            <a:off x="471900" y="1919075"/>
            <a:ext cx="42630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log(func):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a decorator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new_func(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(func.</a:t>
            </a:r>
            <a:r>
              <a:rPr b="1" lang="en" sz="1050">
                <a:solidFill>
                  <a:srgbClr val="21439C"/>
                </a:solidFill>
                <a:latin typeface="Courier New"/>
                <a:ea typeface="Courier New"/>
                <a:cs typeface="Courier New"/>
                <a:sym typeface="Courier New"/>
              </a:rPr>
              <a:t>__name__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 str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(args))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ret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func(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(func.</a:t>
            </a:r>
            <a:r>
              <a:rPr b="1" lang="en" sz="1050">
                <a:solidFill>
                  <a:srgbClr val="21439C"/>
                </a:solidFill>
                <a:latin typeface="Courier New"/>
                <a:ea typeface="Courier New"/>
                <a:cs typeface="Courier New"/>
                <a:sym typeface="Courier New"/>
              </a:rPr>
              <a:t>__name__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"returned:"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ret)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ret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new_func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@log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foo(value):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value.upper()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value.lower()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endParaRPr b="1"/>
          </a:p>
        </p:txBody>
      </p:sp>
      <p:sp>
        <p:nvSpPr>
          <p:cNvPr id="278" name="Google Shape;278;p45"/>
          <p:cNvSpPr txBox="1"/>
          <p:nvPr>
            <p:ph idx="2" type="body"/>
          </p:nvPr>
        </p:nvSpPr>
        <p:spPr>
          <a:xfrm>
            <a:off x="4846650" y="1919075"/>
            <a:ext cx="4494300" cy="31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@log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bar(value1, value2):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foo(value1)[::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foo(value2)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"final result:"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bar(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"Hello"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"World"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bar('Hello', 'World')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foo('Hello',)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foo returned: HELLOhello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foo('World',)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foo returned: WORLDworld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bar returned: ollehOLLEHWORLDworld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final result: ollehOLLEHWORLDworld</a:t>
            </a:r>
            <a:endParaRPr b="1" sz="105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Decorators with parameters</a:t>
            </a:r>
            <a:endParaRPr/>
          </a:p>
        </p:txBody>
      </p:sp>
      <p:sp>
        <p:nvSpPr>
          <p:cNvPr id="284" name="Google Shape;284;p4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Decorators alone might seem a bit limiting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Making a decorator for every single edge case is a lot of 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can solve this by “cheating” a little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can make a function which returns the decorator we want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 this course we’ll call them “decorator builders”, but they’re often just called decorators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function will be able to take in other parameters as well!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Decorator builder example: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Generic HTML tag</a:t>
            </a:r>
            <a:endParaRPr/>
          </a:p>
        </p:txBody>
      </p:sp>
      <p:sp>
        <p:nvSpPr>
          <p:cNvPr id="290" name="Google Shape;290;p47"/>
          <p:cNvSpPr txBox="1"/>
          <p:nvPr>
            <p:ph idx="1" type="body"/>
          </p:nvPr>
        </p:nvSpPr>
        <p:spPr>
          <a:xfrm>
            <a:off x="471900" y="1718150"/>
            <a:ext cx="82221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with_tag(tag):</a:t>
            </a:r>
            <a:r>
              <a:rPr b="1" i="1" lang="en" sz="90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a decorator builder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decorator(func):</a:t>
            </a:r>
            <a:r>
              <a:rPr b="1" i="1" lang="en" sz="90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a decorator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new_func(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args,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kwargs):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   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"&lt;"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tag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"&gt;"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func(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args,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kwargs)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"&lt;/"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tag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"&gt;"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new_func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decorator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@with_tag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9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"b"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r>
              <a:rPr b="1" lang="en" sz="90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@with_tag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9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"i"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welcome(name):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"Hello, "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name.split()[</a:t>
            </a:r>
            <a:r>
              <a:rPr b="1" lang="en" sz="9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"!"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(welcome(</a:t>
            </a:r>
            <a:r>
              <a:rPr b="1" lang="en" sz="9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9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"Enter your name: "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)))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Enter your name: Peder B. Sundt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&lt;b&gt;&lt;i&gt;Hello, Peder!&lt;/i&gt;&lt;/b&gt;</a:t>
            </a:r>
            <a:endParaRPr b="1" sz="9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Decorator example: Register</a:t>
            </a:r>
            <a:endParaRPr sz="2400"/>
          </a:p>
        </p:txBody>
      </p:sp>
      <p:sp>
        <p:nvSpPr>
          <p:cNvPr id="296" name="Google Shape;296;p48"/>
          <p:cNvSpPr txBox="1"/>
          <p:nvPr/>
        </p:nvSpPr>
        <p:spPr>
          <a:xfrm>
            <a:off x="471900" y="1882650"/>
            <a:ext cx="5498400" cy="4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functions 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{}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register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func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    functions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func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>
                <a:solidFill>
                  <a:srgbClr val="074726"/>
                </a:solidFill>
                <a:latin typeface="Courier New"/>
                <a:ea typeface="Courier New"/>
                <a:cs typeface="Courier New"/>
                <a:sym typeface="Courier New"/>
              </a:rPr>
              <a:t>__name__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func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func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@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register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foo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b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a </a:t>
            </a: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b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foo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functions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">
                <a:solidFill>
                  <a:srgbClr val="0000E6"/>
                </a:solidFill>
                <a:latin typeface="Courier New"/>
                <a:ea typeface="Courier New"/>
                <a:cs typeface="Courier New"/>
                <a:sym typeface="Courier New"/>
              </a:rPr>
              <a:t>"foo"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](</a:t>
            </a:r>
            <a:r>
              <a:rPr lang="en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9"/>
          <p:cNvSpPr txBox="1"/>
          <p:nvPr>
            <p:ph type="title"/>
          </p:nvPr>
        </p:nvSpPr>
        <p:spPr>
          <a:xfrm>
            <a:off x="569250" y="40175"/>
            <a:ext cx="82887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Decorator builder example: with_resource</a:t>
            </a:r>
            <a:endParaRPr sz="2400"/>
          </a:p>
        </p:txBody>
      </p:sp>
      <p:sp>
        <p:nvSpPr>
          <p:cNvPr id="302" name="Google Shape;302;p49"/>
          <p:cNvSpPr txBox="1"/>
          <p:nvPr/>
        </p:nvSpPr>
        <p:spPr>
          <a:xfrm>
            <a:off x="636225" y="672600"/>
            <a:ext cx="5498400" cy="4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00">
                <a:solidFill>
                  <a:srgbClr val="0000A2"/>
                </a:solidFill>
                <a:latin typeface="Courier New"/>
                <a:ea typeface="Courier New"/>
                <a:cs typeface="Courier New"/>
                <a:sym typeface="Courier New"/>
              </a:rPr>
              <a:t>with_resource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1" lang="en" sz="1000">
                <a:latin typeface="Courier New"/>
                <a:ea typeface="Courier New"/>
                <a:cs typeface="Courier New"/>
                <a:sym typeface="Courier New"/>
              </a:rPr>
              <a:t>filename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):</a:t>
            </a:r>
            <a:r>
              <a:rPr b="1" i="1" lang="en" sz="100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a decorator builder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with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(filename, </a:t>
            </a:r>
            <a:r>
              <a:rPr b="1" lang="en" sz="10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"r"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as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f: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" sz="10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file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f.read()</a:t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00">
                <a:solidFill>
                  <a:srgbClr val="0000A2"/>
                </a:solidFill>
                <a:latin typeface="Courier New"/>
                <a:ea typeface="Courier New"/>
                <a:cs typeface="Courier New"/>
                <a:sym typeface="Courier New"/>
              </a:rPr>
              <a:t>decorator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1" lang="en" sz="1000">
                <a:latin typeface="Courier New"/>
                <a:ea typeface="Courier New"/>
                <a:cs typeface="Courier New"/>
                <a:sym typeface="Courier New"/>
              </a:rPr>
              <a:t>func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):</a:t>
            </a:r>
            <a:r>
              <a:rPr b="1" i="1" lang="en" sz="100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a decorator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00">
                <a:solidFill>
                  <a:srgbClr val="0000A2"/>
                </a:solidFill>
                <a:latin typeface="Courier New"/>
                <a:ea typeface="Courier New"/>
                <a:cs typeface="Courier New"/>
                <a:sym typeface="Courier New"/>
              </a:rPr>
              <a:t>new_func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(*</a:t>
            </a:r>
            <a:r>
              <a:rPr b="1" i="1" lang="en" sz="1000">
                <a:latin typeface="Courier New"/>
                <a:ea typeface="Courier New"/>
                <a:cs typeface="Courier New"/>
                <a:sym typeface="Courier New"/>
              </a:rPr>
              <a:t>args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, **</a:t>
            </a:r>
            <a:r>
              <a:rPr b="1" i="1" lang="en" sz="1000">
                <a:latin typeface="Courier New"/>
                <a:ea typeface="Courier New"/>
                <a:cs typeface="Courier New"/>
                <a:sym typeface="Courier New"/>
              </a:rPr>
              <a:t>kwargs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func(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args, </a:t>
            </a:r>
            <a:r>
              <a:rPr b="1" lang="en" sz="10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file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kwargs)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new_func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decorator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flask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Flask</a:t>
            </a:r>
            <a:r>
              <a:rPr b="1" i="1" lang="en" sz="100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a popular library for web development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time</a:t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app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Flask(</a:t>
            </a:r>
            <a:r>
              <a:rPr b="1" lang="en" sz="10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"My server name"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@app.route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"/index.html"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@with_resource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"resources/frontpage_template.html"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00">
                <a:solidFill>
                  <a:srgbClr val="0000A2"/>
                </a:solidFill>
                <a:latin typeface="Courier New"/>
                <a:ea typeface="Courier New"/>
                <a:cs typeface="Courier New"/>
                <a:sym typeface="Courier New"/>
              </a:rPr>
              <a:t>frontpage_get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1" lang="en" sz="1000">
                <a:latin typeface="Courier New"/>
                <a:ea typeface="Courier New"/>
                <a:cs typeface="Courier New"/>
                <a:sym typeface="Courier New"/>
              </a:rPr>
              <a:t>request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i="1" lang="en" sz="1000">
                <a:latin typeface="Courier New"/>
                <a:ea typeface="Courier New"/>
                <a:cs typeface="Courier New"/>
                <a:sym typeface="Courier New"/>
              </a:rPr>
              <a:t>template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  date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time.strftime(</a:t>
            </a:r>
            <a:r>
              <a:rPr b="1" lang="en" sz="10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b="1" lang="en" sz="1000">
                <a:solidFill>
                  <a:srgbClr val="C5060B"/>
                </a:solidFill>
                <a:latin typeface="Courier New"/>
                <a:ea typeface="Courier New"/>
                <a:cs typeface="Courier New"/>
                <a:sym typeface="Courier New"/>
              </a:rPr>
              <a:t>%B</a:t>
            </a:r>
            <a:r>
              <a:rPr b="1" lang="en" sz="10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00">
                <a:solidFill>
                  <a:srgbClr val="C5060B"/>
                </a:solidFill>
                <a:latin typeface="Courier New"/>
                <a:ea typeface="Courier New"/>
                <a:cs typeface="Courier New"/>
                <a:sym typeface="Courier New"/>
              </a:rPr>
              <a:t>%d</a:t>
            </a:r>
            <a:r>
              <a:rPr b="1" lang="en" sz="10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00">
                <a:solidFill>
                  <a:srgbClr val="C5060B"/>
                </a:solidFill>
                <a:latin typeface="Courier New"/>
                <a:ea typeface="Courier New"/>
                <a:cs typeface="Courier New"/>
                <a:sym typeface="Courier New"/>
              </a:rPr>
              <a:t>%Y</a:t>
            </a:r>
            <a:r>
              <a:rPr b="1" lang="en" sz="10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template.format({</a:t>
            </a:r>
            <a:r>
              <a:rPr b="1" lang="en" sz="10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"date"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: date})</a:t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0"/>
          <p:cNvSpPr txBox="1"/>
          <p:nvPr>
            <p:ph idx="1" type="body"/>
          </p:nvPr>
        </p:nvSpPr>
        <p:spPr>
          <a:xfrm>
            <a:off x="471900" y="1809300"/>
            <a:ext cx="8222100" cy="31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with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"my_file.txt"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"r"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data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f.read()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(data)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I'm awesome!</a:t>
            </a:r>
            <a:endParaRPr b="1" sz="105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with</a:t>
            </a:r>
            <a:r>
              <a:rPr lang="en"/>
              <a:t> statement uses what we call a context manager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Context managers are simply an object which implements the </a:t>
            </a:r>
            <a:r>
              <a:rPr b="1" lang="en" sz="14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__enter__</a:t>
            </a:r>
            <a:r>
              <a:rPr lang="en"/>
              <a:t> and  </a:t>
            </a:r>
            <a:r>
              <a:rPr b="1" lang="en" sz="14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__exit__</a:t>
            </a:r>
            <a:r>
              <a:rPr lang="en"/>
              <a:t> methods.</a:t>
            </a:r>
            <a:endParaRPr sz="1050">
              <a:solidFill>
                <a:srgbClr val="3C4C72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4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__enter__</a:t>
            </a:r>
            <a:r>
              <a:rPr lang="en"/>
              <a:t> is called at the start of the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with</a:t>
            </a:r>
            <a:r>
              <a:rPr lang="en"/>
              <a:t> block, optionally storing the returned value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as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4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__exit__</a:t>
            </a:r>
            <a:r>
              <a:rPr lang="en"/>
              <a:t> is called when exiting the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with</a:t>
            </a:r>
            <a:r>
              <a:rPr lang="en"/>
              <a:t> block</a:t>
            </a:r>
            <a:endParaRPr/>
          </a:p>
          <a:p>
            <a:pPr indent="-342900" lvl="0" marL="4572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4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en" sz="1400"/>
              <a:t> </a:t>
            </a:r>
            <a:r>
              <a:rPr lang="en"/>
              <a:t>uses its </a:t>
            </a:r>
            <a:r>
              <a:rPr b="1" lang="en" sz="14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__exit__</a:t>
            </a:r>
            <a:r>
              <a:rPr lang="en"/>
              <a:t> method to close the file.</a:t>
            </a:r>
            <a:endParaRPr/>
          </a:p>
        </p:txBody>
      </p:sp>
      <p:sp>
        <p:nvSpPr>
          <p:cNvPr id="308" name="Google Shape;308;p5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 Managers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 Manager example: HTML Tag</a:t>
            </a:r>
            <a:endParaRPr/>
          </a:p>
        </p:txBody>
      </p:sp>
      <p:sp>
        <p:nvSpPr>
          <p:cNvPr id="314" name="Google Shape;314;p51"/>
          <p:cNvSpPr txBox="1"/>
          <p:nvPr>
            <p:ph idx="1" type="body"/>
          </p:nvPr>
        </p:nvSpPr>
        <p:spPr>
          <a:xfrm>
            <a:off x="471900" y="1805500"/>
            <a:ext cx="8222100" cy="32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Tag: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__init__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tag):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.tag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tag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__enter__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"&lt;"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.tag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"&gt;"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__exit__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value, traceback):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"&lt;/"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.tag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"&gt;"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with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Tag(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"b"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"This text is bold!"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&lt;b&gt;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This text is bold!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&lt;/b&gt;</a:t>
            </a:r>
            <a:endParaRPr b="1" sz="105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idiot</a:t>
            </a:r>
            <a:endParaRPr/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471900" y="1919075"/>
            <a:ext cx="49932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Peder Bergebakken Sundt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24 years old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my fourth for a Master of Science in Computer Science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Worked with Python for ~12 years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Hangs out on Programvareverkstedet on Stripa in my spare time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4374" y="2087350"/>
            <a:ext cx="2453275" cy="254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2"/>
          <p:cNvSpPr txBox="1"/>
          <p:nvPr>
            <p:ph type="title"/>
          </p:nvPr>
        </p:nvSpPr>
        <p:spPr>
          <a:xfrm>
            <a:off x="509725" y="16350"/>
            <a:ext cx="84150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Context Manager example: Switch Case </a:t>
            </a:r>
            <a:r>
              <a:rPr i="1" lang="en" sz="1200"/>
              <a:t>(don’t actually do this in production)</a:t>
            </a:r>
            <a:endParaRPr i="1" sz="1200"/>
          </a:p>
        </p:txBody>
      </p:sp>
      <p:sp>
        <p:nvSpPr>
          <p:cNvPr id="320" name="Google Shape;320;p52"/>
          <p:cNvSpPr txBox="1"/>
          <p:nvPr>
            <p:ph idx="4294967295" type="body"/>
          </p:nvPr>
        </p:nvSpPr>
        <p:spPr>
          <a:xfrm>
            <a:off x="471900" y="852275"/>
            <a:ext cx="3999900" cy="42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switch():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__init__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key):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.key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key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__enter__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.case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__exit__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pass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case(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key):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decorator(func):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.key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key: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        func()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func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decorator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1" sz="105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1" name="Google Shape;321;p52"/>
          <p:cNvSpPr txBox="1"/>
          <p:nvPr>
            <p:ph idx="4294967295" type="body"/>
          </p:nvPr>
        </p:nvSpPr>
        <p:spPr>
          <a:xfrm>
            <a:off x="4694250" y="852275"/>
            <a:ext cx="3999900" cy="42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key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"key is"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key)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with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switch(key)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case:</a:t>
            </a:r>
            <a:r>
              <a:rPr b="1" i="1" lang="en" sz="100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the switch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@case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unimportant_name():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"foo"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@case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@case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unimportant_name():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"bar"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key is 4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foo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key is 5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bar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key is 6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bar</a:t>
            </a:r>
            <a:endParaRPr b="1" sz="105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Metaclasses</a:t>
            </a:r>
            <a:endParaRPr/>
          </a:p>
        </p:txBody>
      </p:sp>
      <p:sp>
        <p:nvSpPr>
          <p:cNvPr id="327" name="Google Shape;327;p5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Metaclasses can be a </a:t>
            </a:r>
            <a:r>
              <a:rPr lang="en"/>
              <a:t>controversial</a:t>
            </a:r>
            <a:r>
              <a:rPr lang="en"/>
              <a:t> topic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believe it overcomplicates the </a:t>
            </a:r>
            <a:r>
              <a:rPr lang="en"/>
              <a:t>object model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Whether you want to use them or not is up to you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They present lots of interesting opportunities for reducing boilerplate and make nicer APIs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Metaclass?</a:t>
            </a:r>
            <a:endParaRPr/>
          </a:p>
        </p:txBody>
      </p:sp>
      <p:sp>
        <p:nvSpPr>
          <p:cNvPr id="333" name="Google Shape;333;p54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MyClass: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pass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(MyClass)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&lt;class 'type'&gt;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myobject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MyClass()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(myobject)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&lt;class '__main__.MyClass'&gt;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isinstance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(myobject, MyClass)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isinstance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(MyClass,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endParaRPr b="1" sz="1200">
              <a:solidFill>
                <a:srgbClr val="585CF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200">
              <a:solidFill>
                <a:srgbClr val="585CF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4" name="Google Shape;334;p54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 metaclass is the parent of a class object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All classes inherit the metaclass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"/>
              <a:t> by default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 can therefore make classes using 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"/>
              <a:t> instead of using the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 </a:t>
            </a:r>
            <a:r>
              <a:rPr lang="en"/>
              <a:t>statement:</a:t>
            </a:r>
            <a:endParaRPr b="1" sz="1200">
              <a:solidFill>
                <a:srgbClr val="6D79D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" marR="381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MyClass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'MyClass'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(), {})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MyClass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&lt;class '__main__.MyClass'&gt;</a:t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01600" marR="1016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555555"/>
              </a:solidFill>
              <a:highlight>
                <a:srgbClr val="FFFDFD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D79D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" marR="381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85CF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2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type instead of the class statement</a:t>
            </a:r>
            <a:endParaRPr/>
          </a:p>
        </p:txBody>
      </p:sp>
      <p:sp>
        <p:nvSpPr>
          <p:cNvPr id="340" name="Google Shape;340;p55"/>
          <p:cNvSpPr txBox="1"/>
          <p:nvPr>
            <p:ph idx="1" type="body"/>
          </p:nvPr>
        </p:nvSpPr>
        <p:spPr>
          <a:xfrm>
            <a:off x="319500" y="2567650"/>
            <a:ext cx="3095700" cy="20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Foo: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x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Bar(Foo):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get_x(</a:t>
            </a:r>
            <a:r>
              <a:rPr b="1" lang="en" sz="120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.x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mybar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Bar()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mybar.get_x()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1" sz="1200"/>
          </a:p>
        </p:txBody>
      </p:sp>
      <p:sp>
        <p:nvSpPr>
          <p:cNvPr id="341" name="Google Shape;341;p55"/>
          <p:cNvSpPr txBox="1"/>
          <p:nvPr>
            <p:ph idx="2" type="body"/>
          </p:nvPr>
        </p:nvSpPr>
        <p:spPr>
          <a:xfrm>
            <a:off x="3146400" y="2567650"/>
            <a:ext cx="6464400" cy="20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Foo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'Foo'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(),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dict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Bar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'Bar'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(Foo,),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dict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get_x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lambda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lang="en" sz="120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.x))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mybar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Bar()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mybar.get_x()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b="1" sz="1200">
              <a:solidFill>
                <a:srgbClr val="0000C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200"/>
          </a:p>
        </p:txBody>
      </p:sp>
      <p:sp>
        <p:nvSpPr>
          <p:cNvPr id="342" name="Google Shape;342;p55"/>
          <p:cNvSpPr txBox="1"/>
          <p:nvPr/>
        </p:nvSpPr>
        <p:spPr>
          <a:xfrm>
            <a:off x="595950" y="1838475"/>
            <a:ext cx="51984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These two code snippets are </a:t>
            </a:r>
            <a:r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(almost) </a:t>
            </a: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identical:</a:t>
            </a:r>
            <a:endParaRPr sz="18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Metaclasses are callable</a:t>
            </a:r>
            <a:endParaRPr/>
          </a:p>
        </p:txBody>
      </p:sp>
      <p:sp>
        <p:nvSpPr>
          <p:cNvPr id="348" name="Google Shape;348;p56"/>
          <p:cNvSpPr txBox="1"/>
          <p:nvPr>
            <p:ph idx="1" type="body"/>
          </p:nvPr>
        </p:nvSpPr>
        <p:spPr>
          <a:xfrm>
            <a:off x="471900" y="1919075"/>
            <a:ext cx="837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can use </a:t>
            </a:r>
            <a:r>
              <a:rPr b="1" lang="en" sz="14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"/>
              <a:t> as a function to make new classes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/>
              <a:t> statement does the same thing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means the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/>
              <a:t> statement should accept</a:t>
            </a:r>
            <a:r>
              <a:rPr i="1" lang="en"/>
              <a:t> any</a:t>
            </a:r>
            <a:r>
              <a:rPr lang="en"/>
              <a:t> callable as its metaclass</a:t>
            </a:r>
            <a:endParaRPr/>
          </a:p>
          <a:p>
            <a:pPr indent="0" lvl="0" marL="952500" marR="381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MyClass(</a:t>
            </a:r>
            <a:r>
              <a:rPr b="1" i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metaclass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print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pass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MyClass () {'__module__': '__main__', '__qualname__': 'MyClass'}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(MyClass)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None</a:t>
            </a:r>
            <a:endParaRPr b="1" sz="1400">
              <a:solidFill>
                <a:srgbClr val="585CF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your own metaclasses</a:t>
            </a:r>
            <a:endParaRPr/>
          </a:p>
        </p:txBody>
      </p:sp>
      <p:sp>
        <p:nvSpPr>
          <p:cNvPr id="354" name="Google Shape;354;p57"/>
          <p:cNvSpPr txBox="1"/>
          <p:nvPr>
            <p:ph idx="1" type="body"/>
          </p:nvPr>
        </p:nvSpPr>
        <p:spPr>
          <a:xfrm>
            <a:off x="460950" y="17861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Making your own metaclass is as simple as inheriting </a:t>
            </a:r>
            <a:r>
              <a:rPr b="1" lang="en" sz="14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"/>
              <a:t>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Using it is as simple as setting </a:t>
            </a:r>
            <a:r>
              <a:rPr b="1" i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metaclass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MyMetaClass </a:t>
            </a:r>
            <a:r>
              <a:rPr lang="en"/>
              <a:t>in the parent list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5" name="Google Shape;355;p57"/>
          <p:cNvSpPr txBox="1"/>
          <p:nvPr/>
        </p:nvSpPr>
        <p:spPr>
          <a:xfrm>
            <a:off x="1211350" y="2503000"/>
            <a:ext cx="8682900" cy="25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19100" lvl="0" marL="4953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MyMeta(</a:t>
            </a:r>
            <a:r>
              <a:rPr b="1" lang="en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	...     </a:t>
            </a: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pass</a:t>
            </a:r>
            <a:br>
              <a:rPr b="1"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MyClass1(</a:t>
            </a:r>
            <a:r>
              <a:rPr b="1" i="1" lang="en">
                <a:latin typeface="Courier New"/>
                <a:ea typeface="Courier New"/>
                <a:cs typeface="Courier New"/>
                <a:sym typeface="Courier New"/>
              </a:rPr>
              <a:t>metaclass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MyMeta):</a:t>
            </a:r>
            <a:br>
              <a:rPr b="1"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	...     </a:t>
            </a: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pass</a:t>
            </a:r>
            <a:br>
              <a:rPr b="1"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(MyClass1)</a:t>
            </a:r>
            <a:br>
              <a:rPr b="1"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	&lt;class '__main__.MyMeta'&gt;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419100" lvl="0" marL="4953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MyMeta(</a:t>
            </a:r>
            <a:r>
              <a:rPr b="1" lang="en">
                <a:solidFill>
                  <a:srgbClr val="036A07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"MyClass2"</a:t>
            </a:r>
            <a:r>
              <a:rPr b="1" lang="en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(), {})</a:t>
            </a:r>
            <a:br>
              <a:rPr b="1" lang="en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	&lt;class '__main__.MyClass2'&gt;</a:t>
            </a:r>
            <a:endParaRPr b="1"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metaclass usage: SQLAlchemy       </a:t>
            </a:r>
            <a:r>
              <a:rPr i="1" lang="en" sz="1400"/>
              <a:t>(peewee does the same)</a:t>
            </a:r>
            <a:endParaRPr i="1" sz="1400"/>
          </a:p>
        </p:txBody>
      </p:sp>
      <p:sp>
        <p:nvSpPr>
          <p:cNvPr id="361" name="Google Shape;361;p58"/>
          <p:cNvSpPr txBox="1"/>
          <p:nvPr>
            <p:ph idx="4294967295" type="body"/>
          </p:nvPr>
        </p:nvSpPr>
        <p:spPr>
          <a:xfrm>
            <a:off x="460950" y="764900"/>
            <a:ext cx="3809700" cy="43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sqlalchemy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ext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declarative </a:t>
            </a:r>
            <a:r>
              <a:rPr b="1"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import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declarative_base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sqlalchemy </a:t>
            </a:r>
            <a:r>
              <a:rPr b="1"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import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Column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Integer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String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import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conf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engine 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create_engine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conf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db_url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Base 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declarative_base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()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Session 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sessionmaker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bind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engine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class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User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Base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):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__tablename__ 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0000E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'users'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name 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Column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String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000">
                <a:solidFill>
                  <a:srgbClr val="8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),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primary_key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000">
                <a:solidFill>
                  <a:srgbClr val="07472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True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card 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Column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String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000">
                <a:solidFill>
                  <a:srgbClr val="8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))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rfid 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Column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String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000">
                <a:solidFill>
                  <a:srgbClr val="8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))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credit 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Column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Integer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name_re 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0000E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r"[a-z]+"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card_re 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0000E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r"(([Nn][Tt][Nn][Uu])?[0-9]+)?"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rfid_re 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0000E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r"[0-9a-fA-F]*"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session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Session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()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8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# Let's find all users with a negative credit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slabbedasker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session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query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User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).</a:t>
            </a:r>
            <a:r>
              <a:rPr b="1"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filter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User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credit</a:t>
            </a:r>
            <a:r>
              <a:rPr b="1"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en" sz="1000">
                <a:solidFill>
                  <a:srgbClr val="8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).</a:t>
            </a:r>
            <a:r>
              <a:rPr b="1"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()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slubbert </a:t>
            </a:r>
            <a:r>
              <a:rPr b="1"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slabbedasker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print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slubbert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name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0000E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"-"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slubbert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credit</a:t>
            </a:r>
            <a:r>
              <a:rPr lang="en" sz="1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000">
              <a:solidFill>
                <a:srgbClr val="8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2" name="Google Shape;362;p58"/>
          <p:cNvCxnSpPr/>
          <p:nvPr/>
        </p:nvCxnSpPr>
        <p:spPr>
          <a:xfrm flipH="1">
            <a:off x="4048100" y="3535450"/>
            <a:ext cx="1327500" cy="603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3" name="Google Shape;363;p58"/>
          <p:cNvCxnSpPr/>
          <p:nvPr/>
        </p:nvCxnSpPr>
        <p:spPr>
          <a:xfrm flipH="1">
            <a:off x="1763975" y="2096400"/>
            <a:ext cx="1615500" cy="37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Iterables</a:t>
            </a:r>
            <a:endParaRPr/>
          </a:p>
        </p:txBody>
      </p:sp>
      <p:sp>
        <p:nvSpPr>
          <p:cNvPr id="369" name="Google Shape;369;p5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iterable object is in Python defined as “An object capable of returning its members one at a time.”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of Python considers an object to be iterable if it implements </a:t>
            </a:r>
            <a:r>
              <a:rPr b="1" lang="en" sz="14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__iter__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Lists, sets, dictionaries, deques, strings and bytearrays among many other implements this interface.</a:t>
            </a:r>
            <a:endParaRPr b="1" sz="1400">
              <a:solidFill>
                <a:srgbClr val="3C4C72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4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__iter__</a:t>
            </a:r>
            <a:r>
              <a:rPr lang="en"/>
              <a:t> is a method that returns an Iterator-like object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built in function </a:t>
            </a:r>
            <a:r>
              <a:rPr b="1" lang="en" sz="14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iter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(myobject)</a:t>
            </a:r>
            <a:r>
              <a:rPr lang="en"/>
              <a:t> simply returns  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myobject.</a:t>
            </a:r>
            <a:r>
              <a:rPr b="1" lang="en" sz="14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__iter__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Iterators</a:t>
            </a:r>
            <a:endParaRPr/>
          </a:p>
        </p:txBody>
      </p:sp>
      <p:sp>
        <p:nvSpPr>
          <p:cNvPr id="375" name="Google Shape;375;p60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myiter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iter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([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myiter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&lt;listiterator object at 0x7f855c944400&gt;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myiter.next()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myiter.next()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myiter.next()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myiter.next()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Traceback (most recent call last):</a:t>
            </a:r>
            <a:br>
              <a:rPr b="1" lang="en" sz="105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File "&lt;stdin&gt;", line 1, in &lt;module&gt;</a:t>
            </a:r>
            <a:br>
              <a:rPr b="1" lang="en" sz="105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StopIteration</a:t>
            </a:r>
            <a:endParaRPr b="1" sz="105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sp>
        <p:nvSpPr>
          <p:cNvPr id="376" name="Google Shape;376;p60"/>
          <p:cNvSpPr txBox="1"/>
          <p:nvPr>
            <p:ph idx="2" type="body"/>
          </p:nvPr>
        </p:nvSpPr>
        <p:spPr>
          <a:xfrm>
            <a:off x="3971050" y="1919075"/>
            <a:ext cx="49716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when we call 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myiter.next()</a:t>
            </a:r>
            <a:r>
              <a:rPr lang="en"/>
              <a:t> the last time, </a:t>
            </a:r>
            <a:br>
              <a:rPr lang="en"/>
            </a:br>
            <a:r>
              <a:rPr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StopIteration</a:t>
            </a:r>
            <a:r>
              <a:rPr lang="en"/>
              <a:t> is raised instead.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This is how an iterator signals their end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This means iterators can have an unknown length</a:t>
            </a:r>
            <a:endParaRPr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Iterators</a:t>
            </a:r>
            <a:endParaRPr/>
          </a:p>
        </p:txBody>
      </p:sp>
      <p:sp>
        <p:nvSpPr>
          <p:cNvPr id="382" name="Google Shape;382;p61"/>
          <p:cNvSpPr txBox="1"/>
          <p:nvPr>
            <p:ph idx="1" type="body"/>
          </p:nvPr>
        </p:nvSpPr>
        <p:spPr>
          <a:xfrm>
            <a:off x="471900" y="17783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/>
              <a:t>loops will exhaust iterators for you:</a:t>
            </a:r>
            <a:endParaRPr/>
          </a:p>
          <a:p>
            <a:pPr indent="0" lvl="0" marL="952500" marR="381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iter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([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]):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(i, end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 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sz="1050">
              <a:solidFill>
                <a:srgbClr val="0000C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/>
              <a:t>loops also call </a:t>
            </a:r>
            <a:r>
              <a:rPr b="1" lang="en" sz="14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iter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en" sz="1400"/>
              <a:t> </a:t>
            </a:r>
            <a:r>
              <a:rPr lang="en"/>
              <a:t>for you</a:t>
            </a:r>
            <a:endParaRPr/>
          </a:p>
          <a:p>
            <a:pPr indent="0" lvl="0" marL="952500" marR="381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MyClass: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__iter__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pass</a:t>
            </a:r>
            <a:endParaRPr b="1" sz="105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525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MyClass():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(i)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Traceback (most recent call last):</a:t>
            </a:r>
            <a:br>
              <a:rPr b="1" lang="en" sz="105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File "&lt;stdin&gt;", line 1, in &lt;module&gt;</a:t>
            </a:r>
            <a:br>
              <a:rPr b="1" lang="en" sz="105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TypeError: iter() returned non-iterator of type 'NoneType'</a:t>
            </a:r>
            <a:endParaRPr b="1" sz="105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05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course</a:t>
            </a:r>
            <a:endParaRPr/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471900" y="1650350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meetup will briefly touch upon many cool concepts in higher level Python programming.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idea is to be introduced to new concepts, not </a:t>
            </a:r>
            <a:r>
              <a:rPr lang="en"/>
              <a:t>necessarily</a:t>
            </a:r>
            <a:r>
              <a:rPr lang="en"/>
              <a:t> learn </a:t>
            </a:r>
            <a:r>
              <a:rPr i="1" lang="en"/>
              <a:t>everything</a:t>
            </a:r>
            <a:r>
              <a:rPr lang="en"/>
              <a:t>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will mainly use vanilla Python 3 on these slides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of these tricks and methods can be used in Python 2 as well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Python 3 introduces the new </a:t>
            </a:r>
            <a:r>
              <a:rPr lang="en">
                <a:solidFill>
                  <a:srgbClr val="0000FF"/>
                </a:solidFill>
              </a:rPr>
              <a:t>print </a:t>
            </a:r>
            <a:r>
              <a:rPr lang="en"/>
              <a:t>method, advanced unpacking, parameter annotations and the </a:t>
            </a:r>
            <a:r>
              <a:rPr lang="en">
                <a:solidFill>
                  <a:srgbClr val="0000FF"/>
                </a:solidFill>
              </a:rPr>
              <a:t>yield from </a:t>
            </a:r>
            <a:r>
              <a:rPr lang="en"/>
              <a:t>statement among many other things.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You’re going to see the character “_”</a:t>
            </a:r>
            <a:r>
              <a:rPr i="1" lang="en"/>
              <a:t> </a:t>
            </a:r>
            <a:r>
              <a:rPr b="1" i="1" lang="en"/>
              <a:t>a lot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Please don’t be afraid to ask if you have any questions or didn’t quite catch something.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Generators</a:t>
            </a:r>
            <a:endParaRPr/>
          </a:p>
        </p:txBody>
      </p:sp>
      <p:sp>
        <p:nvSpPr>
          <p:cNvPr id="388" name="Google Shape;388;p62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 Generator is a kind of an iterator which generates its values on-the-fly as you need them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This is achieved by making </a:t>
            </a:r>
            <a:r>
              <a:rPr b="1" lang="en" sz="12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iter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(mygenerator()).next()</a:t>
            </a:r>
            <a:r>
              <a:rPr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/>
              <a:t>compute</a:t>
            </a:r>
            <a:br>
              <a:rPr lang="en"/>
            </a:br>
            <a:r>
              <a:rPr lang="en"/>
              <a:t>the next value when it is being called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This can save a lot of memory and result</a:t>
            </a:r>
            <a:br>
              <a:rPr lang="en"/>
            </a:br>
            <a:r>
              <a:rPr lang="en"/>
              <a:t>in some nifty speedups across the line</a:t>
            </a:r>
            <a:endParaRPr/>
          </a:p>
        </p:txBody>
      </p:sp>
      <p:sp>
        <p:nvSpPr>
          <p:cNvPr id="389" name="Google Shape;389;p62"/>
          <p:cNvSpPr txBox="1"/>
          <p:nvPr>
            <p:ph idx="2" type="body"/>
          </p:nvPr>
        </p:nvSpPr>
        <p:spPr>
          <a:xfrm>
            <a:off x="4546100" y="1919075"/>
            <a:ext cx="44952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Python 3 changed the </a:t>
            </a:r>
            <a:r>
              <a:rPr b="1" lang="en" sz="12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lang="en"/>
              <a:t> method from producing a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list</a:t>
            </a:r>
            <a:r>
              <a:rPr lang="en"/>
              <a:t> to producing a generator type: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Python 2:</a:t>
            </a:r>
            <a:br>
              <a:rPr lang="en"/>
            </a:br>
            <a:r>
              <a:rPr lang="en"/>
              <a:t>	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[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b="1" sz="12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Python 3:</a:t>
            </a:r>
            <a:br>
              <a:rPr lang="en"/>
            </a:br>
            <a:r>
              <a:rPr b="1" lang="en"/>
              <a:t>	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2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list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br>
              <a:rPr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yield statement</a:t>
            </a:r>
            <a:endParaRPr/>
          </a:p>
        </p:txBody>
      </p:sp>
      <p:sp>
        <p:nvSpPr>
          <p:cNvPr id="395" name="Google Shape;395;p63"/>
          <p:cNvSpPr txBox="1"/>
          <p:nvPr>
            <p:ph idx="1" type="body"/>
          </p:nvPr>
        </p:nvSpPr>
        <p:spPr>
          <a:xfrm>
            <a:off x="471900" y="1770550"/>
            <a:ext cx="3999900" cy="33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 </a:t>
            </a:r>
            <a:r>
              <a:rPr lang="en"/>
              <a:t>allows you to make generators</a:t>
            </a:r>
            <a:br>
              <a:rPr lang="en"/>
            </a:br>
            <a:r>
              <a:rPr lang="en"/>
              <a:t>with ease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</a:t>
            </a:r>
            <a:r>
              <a:rPr lang="en"/>
              <a:t> statement resembles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/>
              <a:t> </a:t>
            </a:r>
            <a:br>
              <a:rPr lang="en"/>
            </a:br>
            <a:r>
              <a:rPr lang="en"/>
              <a:t>in many ways</a:t>
            </a:r>
            <a:br>
              <a:rPr lang="en"/>
            </a:br>
            <a:endParaRPr b="1" sz="12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When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</a:t>
            </a:r>
            <a:r>
              <a:rPr lang="en"/>
              <a:t> is called, the value is outputted and the function is halted until next value is requested.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/>
              <a:t> in a generator will raise a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StopIteration</a:t>
            </a:r>
            <a:r>
              <a:rPr lang="en"/>
              <a:t> exception</a:t>
            </a:r>
            <a:endParaRPr/>
          </a:p>
        </p:txBody>
      </p:sp>
      <p:sp>
        <p:nvSpPr>
          <p:cNvPr id="396" name="Google Shape;396;p63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mygenerator():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"Hello, World!"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mygenerator():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(i)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Hello, World!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sz="1200">
              <a:solidFill>
                <a:srgbClr val="0000C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2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yield from statement</a:t>
            </a:r>
            <a:endParaRPr/>
          </a:p>
        </p:txBody>
      </p:sp>
      <p:sp>
        <p:nvSpPr>
          <p:cNvPr id="402" name="Google Shape;402;p64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</a:t>
            </a:r>
            <a:r>
              <a:rPr lang="en"/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 from</a:t>
            </a:r>
            <a:r>
              <a:rPr lang="en"/>
              <a:t>  was introduced</a:t>
            </a:r>
            <a:br>
              <a:rPr lang="en"/>
            </a:br>
            <a:r>
              <a:rPr lang="en"/>
              <a:t>in Python 3.4</a:t>
            </a:r>
            <a:br>
              <a:rPr lang="en"/>
            </a:br>
            <a:endParaRPr b="1" sz="12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 from</a:t>
            </a:r>
            <a:r>
              <a:rPr lang="en"/>
              <a:t>  is used when you want to pass along the result from an another generator through your own generator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 from</a:t>
            </a:r>
            <a:r>
              <a:rPr lang="en"/>
              <a:t> </a:t>
            </a:r>
            <a:r>
              <a:rPr lang="en"/>
              <a:t>will return any value stored in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StopIteration</a:t>
            </a:r>
            <a:endParaRPr/>
          </a:p>
        </p:txBody>
      </p:sp>
      <p:sp>
        <p:nvSpPr>
          <p:cNvPr id="403" name="Google Shape;403;p64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foo():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bar():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ret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foo()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"foo returned:"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ret)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bar():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(i)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foo returned: 3</a:t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2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Generator example: execution order </a:t>
            </a:r>
            <a:endParaRPr/>
          </a:p>
        </p:txBody>
      </p:sp>
      <p:sp>
        <p:nvSpPr>
          <p:cNvPr id="409" name="Google Shape;409;p65"/>
          <p:cNvSpPr txBox="1"/>
          <p:nvPr>
            <p:ph idx="1" type="body"/>
          </p:nvPr>
        </p:nvSpPr>
        <p:spPr>
          <a:xfrm>
            <a:off x="319500" y="1919075"/>
            <a:ext cx="43668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foo():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_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"Write something: 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"I was returned by foo()"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bar():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ret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C450D"/>
                </a:solidFill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foo()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ret.upper()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1" sz="1200"/>
          </a:p>
        </p:txBody>
      </p:sp>
      <p:sp>
        <p:nvSpPr>
          <p:cNvPr id="410" name="Google Shape;410;p65"/>
          <p:cNvSpPr txBox="1"/>
          <p:nvPr>
            <p:ph idx="2" type="body"/>
          </p:nvPr>
        </p:nvSpPr>
        <p:spPr>
          <a:xfrm>
            <a:off x="48465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bar():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"I got:"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i)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Write something: Alice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 got: Alice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Write something: Bob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 got: Bob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Write something: Foobar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 got: Foobar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 got: I WAS RETURNED BY FOO()</a:t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2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Inline g</a:t>
            </a:r>
            <a:r>
              <a:rPr lang="en"/>
              <a:t>enerators</a:t>
            </a:r>
            <a:endParaRPr/>
          </a:p>
        </p:txBody>
      </p:sp>
      <p:sp>
        <p:nvSpPr>
          <p:cNvPr id="416" name="Google Shape;416;p66"/>
          <p:cNvSpPr txBox="1"/>
          <p:nvPr>
            <p:ph idx="1" type="body"/>
          </p:nvPr>
        </p:nvSpPr>
        <p:spPr>
          <a:xfrm>
            <a:off x="319500" y="1919075"/>
            <a:ext cx="60162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 </a:t>
            </a: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range(</a:t>
            </a:r>
            <a:r>
              <a:rPr b="1" lang="en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!=</a:t>
            </a: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lang="en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6</a:t>
            </a: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 </a:t>
            </a: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range(</a:t>
            </a:r>
            <a:r>
              <a:rPr b="1" lang="en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!=</a:t>
            </a: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&lt;generator object &lt;genexpr&gt; at 0x7f373cb3f6c0&gt;</a:t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list(</a:t>
            </a: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 </a:t>
            </a: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range(</a:t>
            </a:r>
            <a:r>
              <a:rPr b="1" lang="en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!=</a:t>
            </a: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lang="en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6</a:t>
            </a: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4AADD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17" name="Google Shape;417;p66"/>
          <p:cNvSpPr txBox="1"/>
          <p:nvPr>
            <p:ph idx="2" type="body"/>
          </p:nvPr>
        </p:nvSpPr>
        <p:spPr>
          <a:xfrm>
            <a:off x="4845525" y="3861575"/>
            <a:ext cx="40005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These are seriously amazing to work with.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Iterables - sequences</a:t>
            </a:r>
            <a:endParaRPr/>
          </a:p>
        </p:txBody>
      </p:sp>
      <p:sp>
        <p:nvSpPr>
          <p:cNvPr id="423" name="Google Shape;423;p6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alternative way of defining iterables is by implementing the Sequence methods.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Courier New"/>
              <a:buChar char="○"/>
            </a:pPr>
            <a:r>
              <a:rPr b="1" lang="en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.__len__()</a:t>
            </a:r>
            <a:endParaRPr b="1">
              <a:solidFill>
                <a:srgbClr val="1C458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Courier New"/>
              <a:buChar char="○"/>
            </a:pPr>
            <a:r>
              <a:rPr b="1" lang="en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.__getitem__()</a:t>
            </a:r>
            <a:endParaRPr b="1">
              <a:solidFill>
                <a:srgbClr val="1C458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400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iter()</a:t>
            </a:r>
            <a:r>
              <a:rPr lang="en"/>
              <a:t> will be able to convert it into an iterator for you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AsyncIO</a:t>
            </a:r>
            <a:endParaRPr/>
          </a:p>
        </p:txBody>
      </p:sp>
      <p:sp>
        <p:nvSpPr>
          <p:cNvPr id="429" name="Google Shape;429;p68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AsyncIO is a module in the standard library, introduced in Python 3.4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syntax was extended in Python 3.5 to make it more intuitive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It enables you to handle many different input/output streams </a:t>
            </a:r>
            <a:r>
              <a:rPr lang="en"/>
              <a:t>simultaneously</a:t>
            </a:r>
            <a:r>
              <a:rPr lang="en"/>
              <a:t> without resorting to threading</a:t>
            </a:r>
            <a:endParaRPr/>
          </a:p>
        </p:txBody>
      </p:sp>
      <p:sp>
        <p:nvSpPr>
          <p:cNvPr id="430" name="Google Shape;430;p68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To achieve this, AsyncIO runs a event loop which schedules coroutines to run at different times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 coroutine is a glorified generator, which yields control back to the event loop while idle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Coroutines</a:t>
            </a:r>
            <a:endParaRPr/>
          </a:p>
        </p:txBody>
      </p:sp>
      <p:sp>
        <p:nvSpPr>
          <p:cNvPr id="436" name="Google Shape;436;p69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Coroutines are a language construct designed for concurrent operation.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They use the halting mechanic of generators to allow for other code to run in the meantime</a:t>
            </a:r>
            <a:endParaRPr/>
          </a:p>
        </p:txBody>
      </p:sp>
      <p:sp>
        <p:nvSpPr>
          <p:cNvPr id="437" name="Google Shape;437;p69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Coroutines in Python 3.4:</a:t>
            </a:r>
            <a:br>
              <a:rPr lang="en"/>
            </a:br>
            <a:r>
              <a:rPr b="1" lang="en" sz="1200">
                <a:solidFill>
                  <a:srgbClr val="4A86E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@asyncio.coroutine</a:t>
            </a:r>
            <a:b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A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hello_world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():</a:t>
            </a:r>
            <a:b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yield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asyncio.sleep(</a:t>
            </a: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b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endParaRPr b="1" sz="120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Python 3.5 added </a:t>
            </a: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async</a:t>
            </a:r>
            <a:r>
              <a:rPr lang="en"/>
              <a:t> and </a:t>
            </a: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await</a:t>
            </a:r>
            <a:r>
              <a:rPr lang="en"/>
              <a:t> to simplify this:</a:t>
            </a:r>
            <a:br>
              <a:rPr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async def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hello_world():</a:t>
            </a:r>
            <a:b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await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asyncio.sleep(</a:t>
            </a: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endParaRPr b="1" sz="12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AsyncIO example: </a:t>
            </a:r>
            <a:br>
              <a:rPr lang="en"/>
            </a:br>
            <a:r>
              <a:rPr lang="en"/>
              <a:t>scheduling and concurrency</a:t>
            </a:r>
            <a:endParaRPr/>
          </a:p>
        </p:txBody>
      </p:sp>
      <p:sp>
        <p:nvSpPr>
          <p:cNvPr id="443" name="Google Shape;443;p70"/>
          <p:cNvSpPr txBox="1"/>
          <p:nvPr>
            <p:ph idx="1" type="body"/>
          </p:nvPr>
        </p:nvSpPr>
        <p:spPr>
          <a:xfrm>
            <a:off x="471900" y="1723650"/>
            <a:ext cx="3999900" cy="33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asyncio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async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coro_1():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await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asyncio.sleep(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"coro_1"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async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coro_2():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await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asyncio.sleep(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0.5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await asyncio.sleep(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"coro_2"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endParaRPr b="1" sz="1200"/>
          </a:p>
        </p:txBody>
      </p:sp>
      <p:sp>
        <p:nvSpPr>
          <p:cNvPr id="444" name="Google Shape;444;p70"/>
          <p:cNvSpPr txBox="1"/>
          <p:nvPr>
            <p:ph idx="2" type="body"/>
          </p:nvPr>
        </p:nvSpPr>
        <p:spPr>
          <a:xfrm>
            <a:off x="4694250" y="1723650"/>
            <a:ext cx="4373400" cy="33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event_loop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asyncio.get_event_loop()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asyncio.ensure_future(coro_1())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asyncio.ensure_future(coro_2())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event_loop.run_forever()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coro_1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coro_2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coro_1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coro_2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coro_1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coro_2</a:t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coro_1</a:t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coro_2</a:t>
            </a:r>
            <a:endParaRPr b="1" sz="12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AsyncIO example: return values</a:t>
            </a:r>
            <a:endParaRPr/>
          </a:p>
        </p:txBody>
      </p:sp>
      <p:sp>
        <p:nvSpPr>
          <p:cNvPr id="450" name="Google Shape;450;p71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asyncio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async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coro_sub():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await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asyncio.sleep(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async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coro_main():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ret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await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coro_sub()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"coro_sub returned"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ret)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endParaRPr b="1" sz="1200"/>
          </a:p>
        </p:txBody>
      </p:sp>
      <p:sp>
        <p:nvSpPr>
          <p:cNvPr id="451" name="Google Shape;451;p71"/>
          <p:cNvSpPr txBox="1"/>
          <p:nvPr>
            <p:ph idx="2" type="body"/>
          </p:nvPr>
        </p:nvSpPr>
        <p:spPr>
          <a:xfrm>
            <a:off x="4504583" y="1919068"/>
            <a:ext cx="45024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event_loop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asyncio.get_event_loop()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event_loop.run_until_complete(coro_main())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coro_sub returned 5</a:t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endParaRPr b="1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Interactive Interpreter</a:t>
            </a:r>
            <a:endParaRPr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95875" y="195292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interactive interpreter runs Python code one line at a time.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Any returned value is printed out, formatted using the </a:t>
            </a:r>
            <a:r>
              <a:rPr b="1" lang="en" sz="12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repr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en"/>
              <a:t> method</a:t>
            </a:r>
            <a:endParaRPr b="1" sz="120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code on the left of this slide is how i’ll display most of the examples</a:t>
            </a:r>
            <a:endParaRPr/>
          </a:p>
        </p:txBody>
      </p:sp>
      <p:sp>
        <p:nvSpPr>
          <p:cNvPr id="104" name="Google Shape;104;p18"/>
          <p:cNvSpPr txBox="1"/>
          <p:nvPr>
            <p:ph idx="2" type="body"/>
          </p:nvPr>
        </p:nvSpPr>
        <p:spPr>
          <a:xfrm>
            <a:off x="4492200" y="1762275"/>
            <a:ext cx="477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i_return_a_value()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None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i_return_None()</a:t>
            </a:r>
            <a:r>
              <a:rPr b="1" i="1" lang="en" sz="110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None is the default return value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"foobar"</a:t>
            </a:r>
            <a:r>
              <a:rPr b="1" i="1" lang="en" sz="110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return values are printed using repr()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'foobar'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"foobar"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1" lang="en" sz="110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print() formats using str()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foobar</a:t>
            </a:r>
            <a:endParaRPr b="1" sz="11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1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AsyncIO example: web development</a:t>
            </a:r>
            <a:endParaRPr/>
          </a:p>
        </p:txBody>
      </p:sp>
      <p:sp>
        <p:nvSpPr>
          <p:cNvPr id="457" name="Google Shape;457;p7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400"/>
              <a:t>A real code snippet I've written recently. Using </a:t>
            </a:r>
            <a:r>
              <a:rPr b="1" lang="en" sz="1400"/>
              <a:t>sanic</a:t>
            </a:r>
            <a:r>
              <a:rPr lang="en" sz="1400"/>
              <a:t> as the webserver, </a:t>
            </a:r>
            <a:r>
              <a:rPr b="1" lang="en" sz="1400"/>
              <a:t>airspeed</a:t>
            </a:r>
            <a:r>
              <a:rPr lang="en" sz="1400"/>
              <a:t> as the templating engine and </a:t>
            </a:r>
            <a:r>
              <a:rPr b="1" lang="en" sz="1400"/>
              <a:t>aiopg</a:t>
            </a:r>
            <a:r>
              <a:rPr lang="en" sz="1400"/>
              <a:t> to interact with the database.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40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@app.route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4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"/home"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40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@outputs_html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40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@with_template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4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"frontpage.vm"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async def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GET_frontpage(request, template):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    session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await 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get_session(request)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    user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await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database.get_user(session)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  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template.merge(</a:t>
            </a:r>
            <a:r>
              <a:rPr b="1" lang="en" sz="14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locals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())</a:t>
            </a:r>
            <a:endParaRPr b="1" sz="14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Asyncio compared to synchronous code</a:t>
            </a:r>
            <a:endParaRPr/>
          </a:p>
        </p:txBody>
      </p:sp>
      <p:sp>
        <p:nvSpPr>
          <p:cNvPr id="463" name="Google Shape;463;p73"/>
          <p:cNvSpPr txBox="1"/>
          <p:nvPr>
            <p:ph idx="4294967295" type="body"/>
          </p:nvPr>
        </p:nvSpPr>
        <p:spPr>
          <a:xfrm>
            <a:off x="713275" y="1001850"/>
            <a:ext cx="36132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Synchronous code:</a:t>
            </a:r>
            <a:endParaRPr b="1" sz="11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b="1"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def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sync1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():</a:t>
            </a: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result 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sync2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()</a:t>
            </a: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return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result </a:t>
            </a:r>
            <a:r>
              <a:rPr b="1"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>
                <a:solidFill>
                  <a:srgbClr val="8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</a:t>
            </a: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b="1"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def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sync2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():</a:t>
            </a: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result 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io_operation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100">
                <a:solidFill>
                  <a:srgbClr val="0000E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"something"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return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result</a:t>
            </a: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sync1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()</a:t>
            </a: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73"/>
          <p:cNvSpPr txBox="1"/>
          <p:nvPr>
            <p:ph idx="4294967295" type="body"/>
          </p:nvPr>
        </p:nvSpPr>
        <p:spPr>
          <a:xfrm>
            <a:off x="4811525" y="1001850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Asynchronous code:</a:t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import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asyncio</a:t>
            </a: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b="1"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async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def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coro1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():</a:t>
            </a: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result 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await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coro2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()</a:t>
            </a: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return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result </a:t>
            </a:r>
            <a:r>
              <a:rPr b="1"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>
                <a:solidFill>
                  <a:srgbClr val="8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</a:t>
            </a: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b="1"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async def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coro2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():</a:t>
            </a: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result 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await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io_operation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100">
                <a:solidFill>
                  <a:srgbClr val="0000E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"something"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return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result</a:t>
            </a: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asyncio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run_until_complete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coro1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())</a:t>
            </a:r>
            <a:endParaRPr sz="1100">
              <a:solidFill>
                <a:srgbClr val="00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73"/>
          <p:cNvSpPr txBox="1"/>
          <p:nvPr/>
        </p:nvSpPr>
        <p:spPr>
          <a:xfrm>
            <a:off x="1726900" y="4206300"/>
            <a:ext cx="53478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Almost the same, </a:t>
            </a:r>
            <a:r>
              <a:rPr i="1" lang="en" sz="1800">
                <a:latin typeface="Roboto"/>
                <a:ea typeface="Roboto"/>
                <a:cs typeface="Roboto"/>
                <a:sym typeface="Roboto"/>
              </a:rPr>
              <a:t>right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?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</a:t>
            </a:r>
            <a:r>
              <a:rPr lang="en"/>
              <a:t>Asyncio compared to synchronous code, sequence diagrams</a:t>
            </a:r>
            <a:endParaRPr/>
          </a:p>
        </p:txBody>
      </p:sp>
      <p:sp>
        <p:nvSpPr>
          <p:cNvPr id="471" name="Google Shape;471;p74"/>
          <p:cNvSpPr txBox="1"/>
          <p:nvPr>
            <p:ph idx="4294967295" type="body"/>
          </p:nvPr>
        </p:nvSpPr>
        <p:spPr>
          <a:xfrm>
            <a:off x="734125" y="6765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Synchronous code:</a:t>
            </a:r>
            <a:endParaRPr b="1" sz="11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74"/>
          <p:cNvSpPr txBox="1"/>
          <p:nvPr>
            <p:ph idx="4294967295" type="body"/>
          </p:nvPr>
        </p:nvSpPr>
        <p:spPr>
          <a:xfrm>
            <a:off x="4811525" y="620850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Asynchronous code:</a:t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73" name="Google Shape;473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775" y="1031375"/>
            <a:ext cx="2585650" cy="333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1750" y="991800"/>
            <a:ext cx="2533500" cy="38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74"/>
          <p:cNvSpPr txBox="1"/>
          <p:nvPr/>
        </p:nvSpPr>
        <p:spPr>
          <a:xfrm>
            <a:off x="658650" y="4725275"/>
            <a:ext cx="78267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Control often returns to the </a:t>
            </a:r>
            <a:r>
              <a:rPr i="1" lang="en">
                <a:latin typeface="Roboto"/>
                <a:ea typeface="Roboto"/>
                <a:cs typeface="Roboto"/>
                <a:sym typeface="Roboto"/>
              </a:rPr>
              <a:t>eventloop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allowing us to perform other tasks while awaiting IO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use asyncio?</a:t>
            </a:r>
            <a:endParaRPr/>
          </a:p>
        </p:txBody>
      </p:sp>
      <p:sp>
        <p:nvSpPr>
          <p:cNvPr id="481" name="Google Shape;481;p75"/>
          <p:cNvSpPr txBox="1"/>
          <p:nvPr>
            <p:ph idx="1" type="body"/>
          </p:nvPr>
        </p:nvSpPr>
        <p:spPr>
          <a:xfrm>
            <a:off x="471900" y="17666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It’s </a:t>
            </a:r>
            <a:r>
              <a:rPr i="1" lang="en"/>
              <a:t>new, hip and cool</a:t>
            </a:r>
            <a:r>
              <a:rPr lang="en"/>
              <a:t>.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it’s</a:t>
            </a:r>
            <a:r>
              <a:rPr lang="en"/>
              <a:t> </a:t>
            </a:r>
            <a:r>
              <a:rPr b="1" lang="en"/>
              <a:t>built in</a:t>
            </a:r>
            <a:r>
              <a:rPr lang="en"/>
              <a:t>!         </a:t>
            </a:r>
            <a:r>
              <a:rPr lang="en" sz="1400"/>
              <a:t>unlike </a:t>
            </a:r>
            <a:r>
              <a:rPr i="1" lang="en" sz="1400"/>
              <a:t>curio :(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is way easier to develop and debug than some of the </a:t>
            </a:r>
            <a:r>
              <a:rPr lang="en"/>
              <a:t>other</a:t>
            </a:r>
            <a:br>
              <a:rPr lang="en"/>
            </a:br>
            <a:r>
              <a:rPr lang="en"/>
              <a:t>concurrent/</a:t>
            </a:r>
            <a:r>
              <a:rPr lang="en"/>
              <a:t>asynchronous frameworks             </a:t>
            </a:r>
            <a:r>
              <a:rPr i="1" lang="en" sz="1400"/>
              <a:t>i’m looking at you, TwistedMatrix!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</a:t>
            </a:r>
            <a:r>
              <a:rPr lang="en"/>
              <a:t>t utilizes the available resources more efficiently than threading when dealing with IO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is an ever growing library of asyncio modules, </a:t>
            </a:r>
            <a:br>
              <a:rPr lang="en"/>
            </a:br>
            <a:r>
              <a:rPr lang="en"/>
              <a:t>capable of cooperating thanks to the common framework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7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Programvareverkstedet</a:t>
            </a:r>
            <a:endParaRPr/>
          </a:p>
        </p:txBody>
      </p:sp>
      <p:sp>
        <p:nvSpPr>
          <p:cNvPr id="487" name="Google Shape;487;p76"/>
          <p:cNvSpPr txBox="1"/>
          <p:nvPr>
            <p:ph idx="1" type="body"/>
          </p:nvPr>
        </p:nvSpPr>
        <p:spPr>
          <a:xfrm>
            <a:off x="471900" y="1919075"/>
            <a:ext cx="84747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It’s at the second floor on </a:t>
            </a:r>
            <a:r>
              <a:rPr lang="en"/>
              <a:t>Stripa at</a:t>
            </a:r>
            <a:r>
              <a:rPr lang="en"/>
              <a:t> NTNU Gløshaugen, close by </a:t>
            </a:r>
            <a:r>
              <a:rPr lang="en"/>
              <a:t>Adgangskontrollen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help learning or figuring out something programming related?</a:t>
            </a:r>
            <a:br>
              <a:rPr lang="en"/>
            </a:br>
            <a:r>
              <a:rPr lang="en"/>
              <a:t>We’d love to help you out!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have a neat server room, computer terminals, a fun community representing a great amount of computer knowledge!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600"/>
              </a:spcAft>
              <a:buSzPts val="1800"/>
              <a:buChar char="●"/>
            </a:pPr>
            <a:r>
              <a:rPr lang="en"/>
              <a:t>Open for</a:t>
            </a:r>
            <a:r>
              <a:rPr i="1" lang="en"/>
              <a:t> anyone</a:t>
            </a:r>
            <a:r>
              <a:rPr lang="en"/>
              <a:t> to just drop by whenever, without any obligations nor duties!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7"/>
          <p:cNvSpPr txBox="1"/>
          <p:nvPr>
            <p:ph type="title"/>
          </p:nvPr>
        </p:nvSpPr>
        <p:spPr>
          <a:xfrm>
            <a:off x="460950" y="3986675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s.ntnu.no/apy20</a:t>
            </a:r>
            <a:endParaRPr/>
          </a:p>
        </p:txBody>
      </p:sp>
      <p:pic>
        <p:nvPicPr>
          <p:cNvPr id="493" name="Google Shape;493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4575" y="1062038"/>
            <a:ext cx="3057525" cy="30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is a parsed language</a:t>
            </a:r>
            <a:endParaRPr/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Python allows dynamic behaviour making the language difficult to compile:</a:t>
            </a:r>
            <a:br>
              <a:rPr lang="en"/>
            </a:br>
            <a:r>
              <a:rPr lang="en"/>
              <a:t>	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"length:"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len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"test"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length: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builtins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setattr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(builtins,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"len"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lambda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x.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__len__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"length:"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len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"test"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length: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9</a:t>
            </a:r>
            <a:endParaRPr b="1" sz="105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solve this by running it in an interpreter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is the major reason why many believe Python is slow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is not always the case, but many use it as a general rule of thumb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Python parser and interpreter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execution of Python code is divided into two steps: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Parse the source code and compile it into Python bytecode (usually stored in</a:t>
            </a:r>
            <a:r>
              <a:rPr i="1" lang="en"/>
              <a:t> *.pyc</a:t>
            </a:r>
            <a:r>
              <a:rPr lang="en"/>
              <a:t> files or the </a:t>
            </a:r>
            <a:r>
              <a:rPr i="1" lang="en"/>
              <a:t>__pycache__/</a:t>
            </a:r>
            <a:r>
              <a:rPr lang="en"/>
              <a:t> directory)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Execute the simplified bytecode in an interpreter </a:t>
            </a:r>
            <a:r>
              <a:rPr i="1" lang="en"/>
              <a:t>(kinda like the Java VM  but not really)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This allows for some changes, optimizations and oddities to occur in both stages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Oddities in the Python parser</a:t>
            </a:r>
            <a:endParaRPr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Python allows for expressions like </a:t>
            </a:r>
            <a:br>
              <a:rPr lang="en"/>
            </a:br>
            <a:r>
              <a:rPr lang="en"/>
              <a:t>	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myFunction()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    doSomething()</a:t>
            </a:r>
            <a:endParaRPr b="1" sz="1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a simpler language,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r>
              <a:rPr lang="en"/>
              <a:t> would part-way be resolved into something like</a:t>
            </a:r>
            <a:r>
              <a:rPr lang="en" sz="1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 sz="14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r>
              <a:rPr lang="en"/>
              <a:t>, which is not what we want.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Python notices a pattern here while parsing the code, and changes the code from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r>
              <a:rPr lang="en"/>
              <a:t> into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can have some fun with this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