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</p:sldIdLst>
  <p:sldSz cy="5143500" cx="9144000"/>
  <p:notesSz cx="6858000" cy="9144000"/>
  <p:embeddedFontLst>
    <p:embeddedFont>
      <p:font typeface="Roboto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Roboto-boldItalic.fntdata"/><Relationship Id="rId70" Type="http://schemas.openxmlformats.org/officeDocument/2006/relationships/font" Target="fonts/Roboto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font" Target="fonts/Roboto-regular.fntdata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Roboto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c63dc74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c63dc74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c63dc74c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c63dc74c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85ef213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85ef213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85ef213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85ef213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85ef213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85ef213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run overload.py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c63dc74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6c63dc74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c63dc74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c63dc74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c63dc7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6c63dc7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c63dc74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c63dc74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c63dc74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6c63dc74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63dc74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c63dc74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c63dc74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c63dc74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c63dc74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c63dc74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97f2f3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97f2f3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c63dc74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6c63dc74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97f2f30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97f2f3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85ef213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385ef213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c63dc7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6c63dc7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c63dc74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6c63dc74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c63dc74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6c63dc74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c63dc74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6c63dc74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e947e88e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e947e88e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c63dc74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6c63dc74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c63dc74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6c63dc7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c63dc74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c63dc74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c63dc74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c63dc74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c63dc74c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6c63dc74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c63dc74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6c63dc74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c63dc74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c63dc74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c63dc74c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6c63dc74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97f2f3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97f2f3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97f2f30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97f2f30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85ef213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85ef213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97f2f30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597f2f30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597f2f30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597f2f30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97f2f30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597f2f30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597f2f30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597f2f30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97f2f30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97f2f30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e947e88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e947e88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97f2f30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597f2f30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597f2f30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597f2f30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597f2f30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597f2f30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597f2f30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597f2f30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85ef213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85ef213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97f2f30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597f2f30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597f2f30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597f2f30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597f2f30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597f2f30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e947e88e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e947e88e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597f2f30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597f2f30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597f2f300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597f2f30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597f2f30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597f2f30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597f2f30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597f2f30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597f2f30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597f2f30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e95c2fd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e95c2fd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97f2f30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97f2f30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e95c2fda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e95c2fda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97f2f30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597f2f30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7e17e6d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7e17e6d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e947e88e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4e947e88e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85ef213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85ef213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85ef213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85ef213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85ef213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85ef213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60950" y="4658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Python Krus</a:t>
            </a:r>
            <a:endParaRPr sz="50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063" y="1713875"/>
            <a:ext cx="2530930" cy="253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Some fun with the parser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5 &lt; 7 and 7 &lt; 10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2 &lt; 5 and 5 &gt; 2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"aaa"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"a" in "aa" and "aa" in "aaa"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not 7 == True and True is not False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b="1" sz="14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Python method can take in a unknown amount of arguments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come in the form of lists and dictionaries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*</a:t>
            </a:r>
            <a:r>
              <a:rPr lang="en"/>
              <a:t> denotes a list of positional arguments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**</a:t>
            </a:r>
            <a:r>
              <a:rPr lang="en"/>
              <a:t> denotes a list of keyword arguments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(args)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(kwargs)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five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'bar'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'five'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133" name="Google Shape;13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function arguments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unpacking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2 had iterator unpacking: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a, b, c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c)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3 introduces advanced unpacking using similar syntax to </a:t>
            </a:r>
            <a:r>
              <a:rPr lang="en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args</a:t>
            </a:r>
            <a:r>
              <a:rPr lang="en"/>
              <a:t>:</a:t>
            </a:r>
            <a:br>
              <a:rPr lang="en"/>
            </a:br>
            <a:r>
              <a:rPr b="1" lang="en"/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a,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rest, b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rest, b)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[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		</a:t>
            </a:r>
            <a:endParaRPr sz="1600">
              <a:solidFill>
                <a:srgbClr val="00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Polymorphism in Python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Everything</a:t>
            </a:r>
            <a:r>
              <a:rPr lang="en"/>
              <a:t> in Python is an object    </a:t>
            </a:r>
            <a:r>
              <a:rPr lang="en" sz="1000"/>
              <a:t>(or at least a psuedo object, which is the case for the primitive types)</a:t>
            </a:r>
            <a:endParaRPr sz="1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Functions and classes are objects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 </a:t>
            </a:r>
            <a:r>
              <a:rPr lang="en">
                <a:solidFill>
                  <a:srgbClr val="0000FF"/>
                </a:solidFill>
              </a:rPr>
              <a:t>True </a:t>
            </a:r>
            <a:r>
              <a:rPr lang="en"/>
              <a:t>and </a:t>
            </a:r>
            <a:r>
              <a:rPr lang="en">
                <a:solidFill>
                  <a:srgbClr val="0000FF"/>
                </a:solidFill>
              </a:rPr>
              <a:t>False </a:t>
            </a:r>
            <a:r>
              <a:rPr lang="en"/>
              <a:t>are objects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 the code itself is an object!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1 introduced function names like __init__() and __str__() to give the different types a common interface:</a:t>
            </a:r>
            <a:br>
              <a:rPr lang="en"/>
            </a:br>
            <a:r>
              <a:rPr lang="en"/>
              <a:t>		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== 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    </a:t>
            </a:r>
            <a:r>
              <a:rPr lang="en"/>
              <a:t>is interpreted as</a:t>
            </a:r>
            <a:b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(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).__eq__(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  </a:t>
            </a:r>
            <a:r>
              <a:rPr lang="en"/>
              <a:t>by the python parser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uses these methods behind the scenes when running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overload/replace these!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view the contents of an object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30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#Lets look at the attributes the object 5 contains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'__abs__'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'__add__'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'__bool__'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'__ceil__'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'__class__'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'__delattr__'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'__dir__'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'__divmod__'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'__doc__'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'__eq__'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'__float__'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'__floordiv__'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'__format__'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'__getattribute__'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'__getnewargs__'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'__hash__'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'__index__'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'__init__'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'__init_subclass__'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'__invert__'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'__mul__'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'__neg__'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'__pos__'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'__pow__'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'__radd__'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'__rand__'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'__rdivmod__'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'__reduce__'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'__reduce_ex__'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'__repr__'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'__rfloordiv__'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'__rlshift__'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'__rmul__'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'__round__'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'__rpow__'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'__rrshift__'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'__rsub__'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'__rtruediv__'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'__rxor__'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'__setattr__'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'__sizeof__'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'__sub__'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'__subclasshook__'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'__truediv__'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'__trunc__'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'__xor__'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'bit_length'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'conjugate'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'denominator'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'from_bytes'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'imag'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'numerator'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'real'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'to_bytes'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92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and attribute methods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471900" y="1919075"/>
            <a:ext cx="4778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1 defined a common interface </a:t>
            </a:r>
            <a:br>
              <a:rPr lang="en"/>
            </a:br>
            <a:r>
              <a:rPr lang="en"/>
              <a:t>for builtin objects to implement. This has since</a:t>
            </a:r>
            <a:br>
              <a:rPr lang="en"/>
            </a:br>
            <a:r>
              <a:rPr lang="en"/>
              <a:t>been built and extended </a:t>
            </a:r>
            <a:r>
              <a:rPr lang="en"/>
              <a:t>upon</a:t>
            </a:r>
            <a:r>
              <a:rPr lang="en"/>
              <a:t> since then.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convention is what allows us to make</a:t>
            </a:r>
            <a:br>
              <a:rPr lang="en"/>
            </a:br>
            <a:r>
              <a:rPr lang="en"/>
              <a:t>our objects able to cooperate as well as</a:t>
            </a:r>
            <a:br>
              <a:rPr lang="en"/>
            </a:br>
            <a:r>
              <a:rPr lang="en"/>
              <a:t>they do!</a:t>
            </a:r>
            <a:endParaRPr/>
          </a:p>
          <a:p>
            <a:pPr indent="-3175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]: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"The list has members"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interpreted as</a:t>
            </a:r>
            <a:b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].__bool__():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"The list has members"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the object implement </a:t>
            </a:r>
            <a:r>
              <a:rPr b="1" lang="en" sz="1050">
                <a:solidFill>
                  <a:srgbClr val="00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.__bool__()</a:t>
            </a:r>
            <a:r>
              <a:rPr lang="en"/>
              <a:t> defines the</a:t>
            </a:r>
            <a:br>
              <a:rPr lang="en"/>
            </a:br>
            <a:r>
              <a:rPr lang="en"/>
              <a:t>	“</a:t>
            </a:r>
            <a:r>
              <a:rPr i="1" lang="en"/>
              <a:t>truthiness</a:t>
            </a:r>
            <a:r>
              <a:rPr lang="en"/>
              <a:t>” of the object.</a:t>
            </a:r>
            <a:endParaRPr/>
          </a:p>
        </p:txBody>
      </p:sp>
      <p:sp>
        <p:nvSpPr>
          <p:cNvPr id="158" name="Google Shape;158;p2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__repr__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repr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.__bool__()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bool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__len__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len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.__list__()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r>
              <a:rPr lang="en"/>
              <a:t> operators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you compare two objects, Python needs to know how to compare them.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least one of the two objects must implement a comparison method for this to work. This is a method which usually returns either </a:t>
            </a:r>
            <a:r>
              <a:rPr lang="en">
                <a:solidFill>
                  <a:srgbClr val="0000FF"/>
                </a:solidFill>
              </a:rPr>
              <a:t>True </a:t>
            </a:r>
            <a:r>
              <a:rPr lang="en"/>
              <a:t>or </a:t>
            </a:r>
            <a:r>
              <a:rPr lang="en">
                <a:solidFill>
                  <a:srgbClr val="0000FF"/>
                </a:solidFill>
              </a:rPr>
              <a:t>False</a:t>
            </a:r>
            <a:endParaRPr>
              <a:solidFill>
                <a:srgbClr val="0000FF"/>
              </a:solidFill>
            </a:endParaRPr>
          </a:p>
          <a:p>
            <a:pPr indent="-3175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 b="1" sz="105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interpreted as</a:t>
            </a:r>
            <a:b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].__gt__(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idx="2" type="body"/>
          </p:nvPr>
        </p:nvSpPr>
        <p:spPr>
          <a:xfrm>
            <a:off x="4694250" y="1919075"/>
            <a:ext cx="4306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#Less than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#Less than or equal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__eq__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#Equals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#Not Equal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#Greater than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#Greater than or equal</a:t>
            </a:r>
            <a:endParaRPr b="1" i="1" sz="1050">
              <a:solidFill>
                <a:srgbClr val="0066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Arithmetic</a:t>
            </a:r>
            <a:r>
              <a:rPr lang="en"/>
              <a:t> operators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Behaves the same way as comparison</a:t>
            </a:r>
            <a:br>
              <a:rPr lang="en"/>
            </a:br>
            <a:r>
              <a:rPr lang="en"/>
              <a:t>operators, except they’re not expected</a:t>
            </a:r>
            <a:br>
              <a:rPr lang="en"/>
            </a:br>
            <a:r>
              <a:rPr lang="en"/>
              <a:t>to return a boolean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Right hand side counterparts exists </a:t>
            </a:r>
            <a:r>
              <a:rPr lang="en"/>
              <a:t>as well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Operator precedence is handled by the</a:t>
            </a:r>
            <a:br>
              <a:rPr lang="en"/>
            </a:br>
            <a:r>
              <a:rPr lang="en"/>
              <a:t>parser and can not be overridden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000"/>
              <a:t>(as far as i know)</a:t>
            </a:r>
            <a:endParaRPr i="1" sz="1000"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000"/>
          </a:p>
        </p:txBody>
      </p:sp>
      <p:sp>
        <p:nvSpPr>
          <p:cNvPr id="172" name="Google Shape;172;p29"/>
          <p:cNvSpPr txBox="1"/>
          <p:nvPr>
            <p:ph idx="2" type="body"/>
          </p:nvPr>
        </p:nvSpPr>
        <p:spPr>
          <a:xfrm>
            <a:off x="4471800" y="1744950"/>
            <a:ext cx="4394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__add__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__sub__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__mul__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__matmul__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@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__truediv__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__floordiv__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__mod__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__pow__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__lshift__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__rshift__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__and__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__xor__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__or__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Lists, dictionaries, sets, tuples, deques and strings all use the same container interface methods:</a:t>
            </a:r>
            <a:endParaRPr/>
          </a:p>
          <a:p>
            <a:pPr indent="-3175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del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/>
              <a:t>is interpreted as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/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 methods</a:t>
            </a:r>
            <a:endParaRPr/>
          </a:p>
        </p:txBody>
      </p:sp>
      <p:sp>
        <p:nvSpPr>
          <p:cNvPr id="179" name="Google Shape;179;p3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Slicing was hacked in as an afterthought:</a:t>
            </a:r>
            <a:endParaRPr b="1"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slice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 handlers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objects must have an implementation of </a:t>
            </a:r>
            <a:r>
              <a:rPr lang="en">
                <a:solidFill>
                  <a:srgbClr val="351C75"/>
                </a:solidFill>
              </a:rPr>
              <a:t>__getattr__</a:t>
            </a:r>
            <a:r>
              <a:rPr lang="en"/>
              <a:t>, </a:t>
            </a:r>
            <a:r>
              <a:rPr lang="en">
                <a:solidFill>
                  <a:srgbClr val="351C75"/>
                </a:solidFill>
              </a:rPr>
              <a:t>__setattr__</a:t>
            </a:r>
            <a:r>
              <a:rPr lang="en"/>
              <a:t> and </a:t>
            </a:r>
            <a:r>
              <a:rPr lang="en">
                <a:solidFill>
                  <a:srgbClr val="351C75"/>
                </a:solidFill>
              </a:rPr>
              <a:t>__delattr__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Luckily you inherit a very good implementation by default!</a:t>
            </a:r>
            <a:endParaRPr>
              <a:solidFill>
                <a:srgbClr val="351C7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Used whenever you access a member attribute of an object:</a:t>
            </a:r>
            <a:br>
              <a:rPr lang="en"/>
            </a:br>
            <a:r>
              <a:rPr lang="en"/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.foo)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/>
              <a:t>is executed as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__getattr__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Similar interface to containers, but must be implemented on all objects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AttributeDict(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mydict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AttributeDict()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mydict[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(mydict.foo)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sz="105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4294967295" type="ctrTitle"/>
          </p:nvPr>
        </p:nvSpPr>
        <p:spPr>
          <a:xfrm>
            <a:off x="542925" y="8271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Advanced Python</a:t>
            </a:r>
            <a:endParaRPr sz="5000"/>
          </a:p>
        </p:txBody>
      </p:sp>
      <p:sp>
        <p:nvSpPr>
          <p:cNvPr id="74" name="Google Shape;74;p14"/>
          <p:cNvSpPr txBox="1"/>
          <p:nvPr>
            <p:ph idx="4294967295" type="subTitle"/>
          </p:nvPr>
        </p:nvSpPr>
        <p:spPr>
          <a:xfrm>
            <a:off x="542925" y="18029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By Peder Bergebakken Sundt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111" y="1608350"/>
            <a:ext cx="4760000" cy="35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686875" y="3991075"/>
            <a:ext cx="38577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Programvareverstedet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www.pvv.ntnu.no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75" y="2683975"/>
            <a:ext cx="2243575" cy="22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style classes and objects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concept of a descriptor was introduced late in Python 2.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general, a descriptor is an object attribute whose access has been overridden by methods.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descriptor is an object with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lang="en"/>
              <a:t>and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__delete__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lang="en"/>
              <a:t>methods.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easily make these using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b="1" sz="1200"/>
          </a:p>
        </p:txBody>
      </p:sp>
      <p:sp>
        <p:nvSpPr>
          <p:cNvPr id="193" name="Google Shape;193;p3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Python 2 you had to inherit “object” to get the descriptor logic, while this inheritance is implicit in Python 3.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Object adds the</a:t>
            </a:r>
            <a: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__getattribute__, __setattribute__</a:t>
            </a:r>
            <a:r>
              <a:rPr lang="en"/>
              <a:t> and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__delattribute__</a:t>
            </a:r>
            <a:r>
              <a:rPr lang="en"/>
              <a:t> member functions which handle descriptor logic before calling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__getattr__, __setattr__ </a:t>
            </a:r>
            <a:r>
              <a:rPr lang="en"/>
              <a:t> and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 __delattr__ </a:t>
            </a:r>
            <a:r>
              <a:rPr lang="en"/>
              <a:t>respectively.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471900" y="1919075"/>
            <a:ext cx="4387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doc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"The foo property."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fget(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"The value of foo"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fset(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was set to"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fdel(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locals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foo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  <p:sp>
        <p:nvSpPr>
          <p:cNvPr id="200" name="Google Shape;200;p33"/>
          <p:cNvSpPr txBox="1"/>
          <p:nvPr>
            <p:ph idx="2" type="body"/>
          </p:nvPr>
        </p:nvSpPr>
        <p:spPr>
          <a:xfrm>
            <a:off x="5002300" y="1919075"/>
            <a:ext cx="3858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myobject.foo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was set to 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 value of foo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(MyClass.foo.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__doc__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 foo property.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Simpler properties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471900" y="1919075"/>
            <a:ext cx="4146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@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"What is foo? 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@foo.setter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was set to"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  <p:sp>
        <p:nvSpPr>
          <p:cNvPr id="207" name="Google Shape;207;p3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What is foo? Hello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Hello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What is foo? World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World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myobject.foo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was set to 5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Callables</a:t>
            </a:r>
            <a:endParaRPr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object is a “callable” object if it implements the </a:t>
            </a:r>
            <a:r>
              <a:rPr lang="en">
                <a:solidFill>
                  <a:srgbClr val="073763"/>
                </a:solidFill>
              </a:rPr>
              <a:t>__call__ </a:t>
            </a:r>
            <a:r>
              <a:rPr lang="en"/>
              <a:t>method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/>
              <a:t>is executed as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/>
              <a:t> handles this for you: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&lt;method-wrapper '__call__' of function object at 0x000000E4B2703E18&gt;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Callable example</a:t>
            </a: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Funky: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"Look at me, I’m acting like a function!"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Funky() </a:t>
            </a:r>
            <a:r>
              <a:rPr b="1" lang="en" sz="14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# creating an instance of this class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f() </a:t>
            </a:r>
            <a:r>
              <a:rPr b="1" lang="en" sz="14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# Then we try to call this object 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Look at me, I’m acting like a function!</a:t>
            </a:r>
            <a:endParaRPr b="1"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Lambda functions        </a:t>
            </a:r>
            <a:r>
              <a:rPr i="1" lang="en" sz="2400"/>
              <a:t>(inline/anonymous functions)</a:t>
            </a:r>
            <a:endParaRPr i="1" sz="2400"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580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Callables are simply objects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Because of this we can pass a callable in as an argument to a function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</a:t>
            </a:r>
            <a:r>
              <a:rPr lang="en" sz="1800">
                <a:solidFill>
                  <a:srgbClr val="0000FF"/>
                </a:solidFill>
              </a:rPr>
              <a:t>lambda</a:t>
            </a:r>
            <a:r>
              <a:rPr lang="en" sz="1800"/>
              <a:t> statement</a:t>
            </a:r>
            <a:br>
              <a:rPr lang="en" sz="1800"/>
            </a:br>
            <a:r>
              <a:rPr lang="en" sz="1800"/>
              <a:t>simplifies this, allowing you to define callables inline:</a:t>
            </a:r>
            <a:endParaRPr sz="1800"/>
          </a:p>
        </p:txBody>
      </p:sp>
      <p:sp>
        <p:nvSpPr>
          <p:cNvPr id="226" name="Google Shape;226;p37"/>
          <p:cNvSpPr txBox="1"/>
          <p:nvPr>
            <p:ph idx="2" type="body"/>
          </p:nvPr>
        </p:nvSpPr>
        <p:spPr>
          <a:xfrm>
            <a:off x="4271700" y="1919075"/>
            <a:ext cx="5529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double(value):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call(func):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('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26B31A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test</a:t>
            </a:r>
            <a:r>
              <a:rPr b="1" lang="en" sz="1200">
                <a:solidFill>
                  <a:srgbClr val="26B31A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) returns:'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call(double)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testtest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testtesttest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descriptions</a:t>
            </a:r>
            <a:endParaRPr/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define a class in Python, you’re in reality storing a callable object, which produces instances of the class you described:</a:t>
            </a:r>
            <a:endParaRPr/>
          </a:p>
          <a:p>
            <a:pPr indent="-3429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/>
              <a:t>is a method which does:  </a:t>
            </a:r>
            <a:r>
              <a:rPr i="1" lang="en" sz="1200"/>
              <a:t>(somewhat simplified)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instance is constructed by __new__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newly constructed instance is initialized by __init__</a:t>
            </a:r>
            <a:b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endParaRPr b="1" sz="1050">
              <a:solidFill>
                <a:srgbClr val="31849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__new__ constructor simplified</a:t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#an empty object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attribute_name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attribute_value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getattr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attribute)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(attribute_value)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function: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instance_method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attribute_value(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instance_method)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attribute_value)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endParaRPr b="1" sz="1050">
              <a:solidFill>
                <a:srgbClr val="31849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Annotations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new feature introduced in Python 3.0, which has not been backported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annotate what types a function uses and re</a:t>
            </a:r>
            <a:r>
              <a:rPr lang="en"/>
              <a:t>t</a:t>
            </a:r>
            <a:r>
              <a:rPr lang="en"/>
              <a:t>urns</a:t>
            </a:r>
            <a:br>
              <a:rPr lang="en"/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myfunc(a: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b: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-&gt; list: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assert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assert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(b)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#do something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myfunc.__annotations__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'a'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'int'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'b'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'str'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'return'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 &lt;class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'list'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does not enforce these in any way, mainly used for documentation and better assistance from IDEs and linters</a:t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Decorators</a:t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Functions are just callable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make changes to these callable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we call “decorating” a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“decorator” is simply a function that takes in a callable object as a parameter and returns the decorated version of that callable object:</a:t>
            </a:r>
            <a:endParaRPr/>
          </a:p>
          <a:p>
            <a:pPr indent="457200" lvl="0" marL="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mydecorator(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60950" y="3986675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s.ntnu.no/apy19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357650"/>
            <a:ext cx="285750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syntax</a:t>
            </a:r>
            <a:endParaRPr/>
          </a:p>
        </p:txBody>
      </p:sp>
      <p:sp>
        <p:nvSpPr>
          <p:cNvPr id="256" name="Google Shape;256;p4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added syntactical sugar to make this more practical:</a:t>
            </a:r>
            <a:endParaRPr/>
          </a:p>
          <a:p>
            <a:pPr indent="457200" lvl="0" marL="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myfunc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mydecorator(myfunc)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/>
              <a:t>can be written as</a:t>
            </a:r>
            <a:b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@mydecorator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stack multiple decorators on a single function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example: HTML tag</a:t>
            </a:r>
            <a:endParaRPr/>
          </a:p>
        </p:txBody>
      </p:sp>
      <p:sp>
        <p:nvSpPr>
          <p:cNvPr id="262" name="Google Shape;262;p4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with_b_tag(func):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"&lt;b&gt;"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"&lt;/b&gt;"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@with_b_tag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hello_world():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(hello_world())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&lt;b&gt;Hello, World!&lt;/b&gt;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example: memoizer</a:t>
            </a:r>
            <a:endParaRPr/>
          </a:p>
        </p:txBody>
      </p:sp>
      <p:sp>
        <p:nvSpPr>
          <p:cNvPr id="268" name="Google Shape;268;p4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memoize(func):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memory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{}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new_func(argument):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argument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memory: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memory[argument]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value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func(argument)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memory[argument]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/>
          </a:p>
        </p:txBody>
      </p:sp>
      <p:sp>
        <p:nvSpPr>
          <p:cNvPr id="269" name="Google Shape;269;p4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@memoize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fibonacci(n):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fibonacci(n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fibonacci(n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(fibonacci(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200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280571172992510140037611932413038677189525</a:t>
            </a:r>
            <a:endParaRPr b="1" sz="105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saves </a:t>
            </a:r>
            <a:r>
              <a:rPr lang="en" sz="1800" u="sng"/>
              <a:t>a lot</a:t>
            </a:r>
            <a:r>
              <a:rPr lang="en" sz="1800"/>
              <a:t> of runtime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example: logging</a:t>
            </a:r>
            <a:endParaRPr/>
          </a:p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471900" y="1919075"/>
            <a:ext cx="4263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log(func):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(func.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__name__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 str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(args))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ret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(func.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__name__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"returned:"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@log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value.upper()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value.lower()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endParaRPr b="1"/>
          </a:p>
        </p:txBody>
      </p:sp>
      <p:sp>
        <p:nvSpPr>
          <p:cNvPr id="276" name="Google Shape;276;p45"/>
          <p:cNvSpPr txBox="1"/>
          <p:nvPr>
            <p:ph idx="2" type="body"/>
          </p:nvPr>
        </p:nvSpPr>
        <p:spPr>
          <a:xfrm>
            <a:off x="4846650" y="1919075"/>
            <a:ext cx="4494300" cy="31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@log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bar(value1, value2):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foo(value1)[::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foo(value2)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"final result:"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bar(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"World"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bar('Hello', 'World')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foo('Hello',)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HELLOhello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foo('World',)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WORLDworld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 returned: ollehOLLEHWORLDworld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final result: ollehOLLEHWORLDworld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Decorators with parameters</a:t>
            </a:r>
            <a:endParaRPr/>
          </a:p>
        </p:txBody>
      </p:sp>
      <p:sp>
        <p:nvSpPr>
          <p:cNvPr id="282" name="Google Shape;282;p4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Decorators alone might seem a bit limiting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a decorator for every single edge case is a lot of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solve this by “cheating” a little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make a function which returns the decorator we want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this course we’ll call them “decorator builders”, but they’re often just called decorators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function will be able to take in other parameters as well!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builder 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Generic HTML tag</a:t>
            </a:r>
            <a:endParaRPr/>
          </a:p>
        </p:txBody>
      </p:sp>
      <p:sp>
        <p:nvSpPr>
          <p:cNvPr id="288" name="Google Shape;288;p47"/>
          <p:cNvSpPr txBox="1"/>
          <p:nvPr>
            <p:ph idx="1" type="body"/>
          </p:nvPr>
        </p:nvSpPr>
        <p:spPr>
          <a:xfrm>
            <a:off x="471900" y="1718150"/>
            <a:ext cx="82221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with_tag(tag):</a:t>
            </a:r>
            <a:r>
              <a:rPr b="1" i="1" lang="en" sz="9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 builder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decorator(func):</a:t>
            </a:r>
            <a:r>
              <a:rPr b="1" i="1" lang="en" sz="9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@with_tag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9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@with_tag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welcome(name):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name.split()[</a:t>
            </a:r>
            <a:r>
              <a:rPr b="1" lang="en" sz="9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"!"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(welcome(</a:t>
            </a:r>
            <a:r>
              <a:rPr b="1" lang="en" sz="9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"Enter your name: 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Enter your name: Peder B. Sundt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&lt;b&gt;&lt;i&gt;Hello, Peder!&lt;/i&gt;&lt;/b&gt;</a:t>
            </a:r>
            <a:endParaRPr b="1" sz="9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>
            <p:ph type="title"/>
          </p:nvPr>
        </p:nvSpPr>
        <p:spPr>
          <a:xfrm>
            <a:off x="569250" y="40175"/>
            <a:ext cx="82887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Decorator builder example: with_resource</a:t>
            </a:r>
            <a:endParaRPr sz="2400"/>
          </a:p>
        </p:txBody>
      </p:sp>
      <p:sp>
        <p:nvSpPr>
          <p:cNvPr id="294" name="Google Shape;294;p48"/>
          <p:cNvSpPr txBox="1"/>
          <p:nvPr/>
        </p:nvSpPr>
        <p:spPr>
          <a:xfrm>
            <a:off x="636225" y="672600"/>
            <a:ext cx="5498400" cy="4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with_resource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 builder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(filename, 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f.read()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decorator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new_func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(*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**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flask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Flask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popular library for web development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time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app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Flask(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"My server name"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@app.route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"/"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@with_resource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"resources/frontpage_template.html"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frontpage_get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request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template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date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time.strftime(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%B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%d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%Y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template.format({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"date"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: date})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/>
          <p:nvPr>
            <p:ph idx="1" type="body"/>
          </p:nvPr>
        </p:nvSpPr>
        <p:spPr>
          <a:xfrm>
            <a:off x="471900" y="1809300"/>
            <a:ext cx="8222100" cy="31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"my_file.txt"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data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f.read()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I'm awesome!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statement uses what we call a context manager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 managers are simply an object which implements the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lang="en"/>
              <a:t> and 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methods.</a:t>
            </a:r>
            <a:endParaRPr sz="1050">
              <a:solidFill>
                <a:srgbClr val="3C4C7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lang="en"/>
              <a:t> is called at the start of 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block, optionally storing the returned value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is called when exiting 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block</a:t>
            </a:r>
            <a:endParaRPr/>
          </a:p>
          <a:p>
            <a:pPr indent="-3429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400"/>
              <a:t> </a:t>
            </a:r>
            <a:r>
              <a:rPr lang="en"/>
              <a:t>uses its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method to close the file.</a:t>
            </a:r>
            <a:endParaRPr/>
          </a:p>
        </p:txBody>
      </p:sp>
      <p:sp>
        <p:nvSpPr>
          <p:cNvPr id="300" name="Google Shape;300;p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Managers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manager example: HTML Tag</a:t>
            </a:r>
            <a:endParaRPr/>
          </a:p>
        </p:txBody>
      </p:sp>
      <p:sp>
        <p:nvSpPr>
          <p:cNvPr id="306" name="Google Shape;306;p50"/>
          <p:cNvSpPr txBox="1"/>
          <p:nvPr>
            <p:ph idx="1" type="body"/>
          </p:nvPr>
        </p:nvSpPr>
        <p:spPr>
          <a:xfrm>
            <a:off x="471900" y="1805500"/>
            <a:ext cx="8222100" cy="32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tag):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value, traceback):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"This text is bold!"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 text is bold!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&lt;/b&gt;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type="title"/>
          </p:nvPr>
        </p:nvSpPr>
        <p:spPr>
          <a:xfrm>
            <a:off x="509725" y="1635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Context Manager example: Switch Case</a:t>
            </a:r>
            <a:endParaRPr sz="2400"/>
          </a:p>
        </p:txBody>
      </p:sp>
      <p:sp>
        <p:nvSpPr>
          <p:cNvPr id="312" name="Google Shape;312;p51"/>
          <p:cNvSpPr txBox="1"/>
          <p:nvPr>
            <p:ph idx="4294967295" type="body"/>
          </p:nvPr>
        </p:nvSpPr>
        <p:spPr>
          <a:xfrm>
            <a:off x="471900" y="852275"/>
            <a:ext cx="3999900" cy="4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switch():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.case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case(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decorator(func):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    func()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3" name="Google Shape;313;p51"/>
          <p:cNvSpPr txBox="1"/>
          <p:nvPr>
            <p:ph idx="4294967295" type="body"/>
          </p:nvPr>
        </p:nvSpPr>
        <p:spPr>
          <a:xfrm>
            <a:off x="4694250" y="852275"/>
            <a:ext cx="3999900" cy="4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"key is"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switch(key)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case: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switch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unimportant_name():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unimportant_name():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4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6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self.bio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1900" y="1919075"/>
            <a:ext cx="4993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Peder Bergebakken Sundt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22 years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my third for a Master of Science in Computer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Worked with Python for ~10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Hangs out on Programvareverkstedet on Stripa in my spare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374" y="2087350"/>
            <a:ext cx="2453275" cy="254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Metaclasses</a:t>
            </a:r>
            <a:endParaRPr/>
          </a:p>
        </p:txBody>
      </p:sp>
      <p:sp>
        <p:nvSpPr>
          <p:cNvPr id="319" name="Google Shape;319;p5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Metaclasses can be a </a:t>
            </a:r>
            <a:r>
              <a:rPr lang="en"/>
              <a:t>controversial</a:t>
            </a:r>
            <a:r>
              <a:rPr lang="en"/>
              <a:t> topic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believe it overcomplicates the </a:t>
            </a:r>
            <a:r>
              <a:rPr lang="en"/>
              <a:t>object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Whether you want to use them or not is up to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present lots of interesting opportunities for reducing boilerplate and make nicer APIs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Metaclass?</a:t>
            </a:r>
            <a:endParaRPr/>
          </a:p>
        </p:txBody>
      </p:sp>
      <p:sp>
        <p:nvSpPr>
          <p:cNvPr id="325" name="Google Shape;325;p5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'type'&gt;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'__main__.MyClass'&gt;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isinstance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(myobject, MyClass)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isinstance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5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metaclass is the parent of a class object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classes inherit the metaclass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by default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can therefore make classes using 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instead of using the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lang="en"/>
              <a:t>statement:</a:t>
            </a:r>
            <a:endParaRPr b="1" sz="1200">
              <a:solidFill>
                <a:srgbClr val="6D79D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'MyClass'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(), {})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'__main__.MyClass'&gt;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01600" marR="10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55555"/>
              </a:solidFill>
              <a:highlight>
                <a:srgbClr val="FFFDF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D79D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type instead of the class statement</a:t>
            </a:r>
            <a:endParaRPr/>
          </a:p>
        </p:txBody>
      </p:sp>
      <p:sp>
        <p:nvSpPr>
          <p:cNvPr id="332" name="Google Shape;332;p54"/>
          <p:cNvSpPr txBox="1"/>
          <p:nvPr>
            <p:ph idx="1" type="body"/>
          </p:nvPr>
        </p:nvSpPr>
        <p:spPr>
          <a:xfrm>
            <a:off x="319500" y="2567650"/>
            <a:ext cx="3095700" cy="20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Bar(Foo):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get_x(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.x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mybar.get_x()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  <p:sp>
        <p:nvSpPr>
          <p:cNvPr id="333" name="Google Shape;333;p54"/>
          <p:cNvSpPr txBox="1"/>
          <p:nvPr>
            <p:ph idx="2" type="body"/>
          </p:nvPr>
        </p:nvSpPr>
        <p:spPr>
          <a:xfrm>
            <a:off x="3146400" y="2567650"/>
            <a:ext cx="6464400" cy="20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(),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'Bar'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(Foo,),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get_x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.x))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mybar.get_x()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sz="120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334" name="Google Shape;334;p54"/>
          <p:cNvSpPr txBox="1"/>
          <p:nvPr/>
        </p:nvSpPr>
        <p:spPr>
          <a:xfrm>
            <a:off x="595950" y="1838475"/>
            <a:ext cx="5198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These two code snippets are 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(almost) 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identical:</a:t>
            </a:r>
            <a:endParaRPr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Metaclasses are callable</a:t>
            </a:r>
            <a:endParaRPr/>
          </a:p>
        </p:txBody>
      </p:sp>
      <p:sp>
        <p:nvSpPr>
          <p:cNvPr id="340" name="Google Shape;340;p5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use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as a function to make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class statement does the same thing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means the class statement should accept any callable as a metaclass</a:t>
            </a:r>
            <a:endParaRPr/>
          </a:p>
          <a:p>
            <a:pPr indent="0" lvl="0" marL="9525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metaclass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MyClass () {'__module__': '__main__', '__qualname__': 'MyClass'}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 b="1" sz="14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your own metaclass</a:t>
            </a:r>
            <a:endParaRPr/>
          </a:p>
        </p:txBody>
      </p:sp>
      <p:sp>
        <p:nvSpPr>
          <p:cNvPr id="346" name="Google Shape;346;p56"/>
          <p:cNvSpPr txBox="1"/>
          <p:nvPr>
            <p:ph idx="1" type="body"/>
          </p:nvPr>
        </p:nvSpPr>
        <p:spPr>
          <a:xfrm>
            <a:off x="460950" y="17861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your own metaclass is as simple as inheriting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:</a:t>
            </a:r>
            <a:endParaRPr/>
          </a:p>
          <a:p>
            <a:pPr indent="419100" lvl="0" marL="4953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MyMeta(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MyClass1(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metaclass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MyMeta):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(MyClass1)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&lt;class '__main__.MyMeta'&gt;</a:t>
            </a:r>
            <a:endParaRPr b="1"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19100" lvl="0" marL="4953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MyMeta(</a:t>
            </a:r>
            <a:r>
              <a:rPr b="1" lang="en" sz="140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"MyClass2"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(), {})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&lt;class '__main__.MyClass2'&gt;</a:t>
            </a:r>
            <a:endParaRPr b="1"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metaclass usage: SQLAlchemy       </a:t>
            </a:r>
            <a:r>
              <a:rPr i="1" lang="en" sz="1400"/>
              <a:t>(peewee does the same)</a:t>
            </a:r>
            <a:endParaRPr i="1" sz="1400"/>
          </a:p>
        </p:txBody>
      </p:sp>
      <p:sp>
        <p:nvSpPr>
          <p:cNvPr id="352" name="Google Shape;352;p57"/>
          <p:cNvSpPr txBox="1"/>
          <p:nvPr>
            <p:ph idx="4294967295" type="body"/>
          </p:nvPr>
        </p:nvSpPr>
        <p:spPr>
          <a:xfrm>
            <a:off x="460950" y="764900"/>
            <a:ext cx="3809700" cy="43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sqlalchemy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ext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declarative </a:t>
            </a: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declarative_base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sqlalchemy </a:t>
            </a: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Integer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String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conf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engine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create_engine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conf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db_url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declarative_base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sessionmaker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bind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engine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):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__tablename__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'users'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name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8C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primary_key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747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card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8C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rfid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8C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credit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Column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Integer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name_re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r"[a-z]+"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card_re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r"(([Nn][Tt][Nn][Uu])?[0-9]+)?"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rfid_re 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r"[0-9a-fA-F]*"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# Let's find all users with a negative credit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slabbedasker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session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query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r>
              <a:rPr lang="en" sz="1000">
                <a:solidFill>
                  <a:srgbClr val="4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filter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credit</a:t>
            </a:r>
            <a:r>
              <a:rPr lang="en" sz="1000">
                <a:solidFill>
                  <a:srgbClr val="44AAD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000">
                <a:solidFill>
                  <a:srgbClr val="008C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r>
              <a:rPr lang="en" sz="1000">
                <a:solidFill>
                  <a:srgbClr val="4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slubbert </a:t>
            </a: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slabbedasker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0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slubbert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"-"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slubbert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credit</a:t>
            </a:r>
            <a:r>
              <a:rPr lang="en" sz="1000">
                <a:solidFill>
                  <a:srgbClr val="808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3" name="Google Shape;353;p57"/>
          <p:cNvCxnSpPr/>
          <p:nvPr/>
        </p:nvCxnSpPr>
        <p:spPr>
          <a:xfrm flipH="1">
            <a:off x="4048100" y="3535450"/>
            <a:ext cx="1327500" cy="603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57"/>
          <p:cNvCxnSpPr/>
          <p:nvPr/>
        </p:nvCxnSpPr>
        <p:spPr>
          <a:xfrm flipH="1">
            <a:off x="1763975" y="2096400"/>
            <a:ext cx="1615500" cy="37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Iterables</a:t>
            </a:r>
            <a:endParaRPr/>
          </a:p>
        </p:txBody>
      </p:sp>
      <p:sp>
        <p:nvSpPr>
          <p:cNvPr id="360" name="Google Shape;360;p5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iterable object is in Python defined as “An object capable of returning its members one at a time.”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Python considers an object to be iterable if it implements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Lists, sets, dictionaries, deques, strings and bytearrays among many other implements this interface.</a:t>
            </a:r>
            <a:endParaRPr b="1" sz="1400">
              <a:solidFill>
                <a:srgbClr val="3C4C7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lang="en"/>
              <a:t> is a method that returns an Iterator-like object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built in function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(myobject)</a:t>
            </a:r>
            <a:r>
              <a:rPr lang="en"/>
              <a:t> simply returns 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myobject.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Iterators</a:t>
            </a:r>
            <a:endParaRPr/>
          </a:p>
        </p:txBody>
      </p:sp>
      <p:sp>
        <p:nvSpPr>
          <p:cNvPr id="366" name="Google Shape;366;p5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&lt;listiterator object at 0x7f855c944400&gt;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Traceback (most recent call last):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File "&lt;stdin&gt;", line 1, in &lt;module&gt;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367" name="Google Shape;367;p59"/>
          <p:cNvSpPr txBox="1"/>
          <p:nvPr>
            <p:ph idx="2" type="body"/>
          </p:nvPr>
        </p:nvSpPr>
        <p:spPr>
          <a:xfrm>
            <a:off x="3971050" y="1919075"/>
            <a:ext cx="49716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we call 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myiter.next()</a:t>
            </a:r>
            <a:r>
              <a:rPr lang="en"/>
              <a:t> the last time, </a:t>
            </a:r>
            <a:br>
              <a:rPr lang="en"/>
            </a:br>
            <a:r>
              <a:rPr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r>
              <a:rPr lang="en"/>
              <a:t> is raised instead.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is how an iterator signals their end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means iterators can have an unknown length</a:t>
            </a:r>
            <a:endParaRPr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Iterators</a:t>
            </a:r>
            <a:endParaRPr/>
          </a:p>
        </p:txBody>
      </p:sp>
      <p:sp>
        <p:nvSpPr>
          <p:cNvPr id="373" name="Google Shape;373;p60"/>
          <p:cNvSpPr txBox="1"/>
          <p:nvPr>
            <p:ph idx="1" type="body"/>
          </p:nvPr>
        </p:nvSpPr>
        <p:spPr>
          <a:xfrm>
            <a:off x="471900" y="17783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loops will exhaust iterators for you:</a:t>
            </a:r>
            <a:endParaRPr/>
          </a:p>
          <a:p>
            <a:pPr indent="0" lvl="0" marL="9525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(i, end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 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sz="105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loops also call 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400"/>
              <a:t> </a:t>
            </a:r>
            <a:r>
              <a:rPr lang="en"/>
              <a:t>for you</a:t>
            </a:r>
            <a:endParaRPr/>
          </a:p>
          <a:p>
            <a:pPr indent="0" lvl="0" marL="952500" marR="381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525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Traceback (most recent call last):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File "&lt;stdin&gt;", line 1, in &lt;module&gt;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TypeError: iter() returned non-iterator of type 'NoneType'</a:t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Generators</a:t>
            </a:r>
            <a:endParaRPr/>
          </a:p>
        </p:txBody>
      </p:sp>
      <p:sp>
        <p:nvSpPr>
          <p:cNvPr id="379" name="Google Shape;379;p6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Generators are a kind of iterator which generates its values on-the-fly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is achieved by making 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(mygenerator()).next()</a:t>
            </a:r>
            <a: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compute</a:t>
            </a:r>
            <a:br>
              <a:rPr lang="en"/>
            </a:br>
            <a:r>
              <a:rPr lang="en"/>
              <a:t>the next value when called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can save a lot of memory and result</a:t>
            </a:r>
            <a:br>
              <a:rPr lang="en"/>
            </a:br>
            <a:r>
              <a:rPr lang="en"/>
              <a:t>in some nifty speedups</a:t>
            </a:r>
            <a:endParaRPr/>
          </a:p>
        </p:txBody>
      </p:sp>
      <p:sp>
        <p:nvSpPr>
          <p:cNvPr id="380" name="Google Shape;380;p6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3 changed the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/>
              <a:t> method from producing a list to producing a generator: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2:</a:t>
            </a:r>
            <a:br>
              <a:rPr lang="en"/>
            </a:br>
            <a:r>
              <a:rPr lang="en"/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3:</a:t>
            </a:r>
            <a:br>
              <a:rPr lang="en"/>
            </a:br>
            <a:r>
              <a:rPr b="1" lang="en"/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course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course with briefly touch upon many cool concepts in higher level Python programming.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mainly use vanilla Python 3 for these 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of these tricks and methods can be used in Python 2 as well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3 introduces the new </a:t>
            </a:r>
            <a:r>
              <a:rPr lang="en">
                <a:solidFill>
                  <a:srgbClr val="0000FF"/>
                </a:solidFill>
              </a:rPr>
              <a:t>print </a:t>
            </a:r>
            <a:r>
              <a:rPr lang="en"/>
              <a:t>method, advanced unpacking, parameter annotations and the </a:t>
            </a:r>
            <a:r>
              <a:rPr lang="en">
                <a:solidFill>
                  <a:srgbClr val="0000FF"/>
                </a:solidFill>
              </a:rPr>
              <a:t>yield from </a:t>
            </a:r>
            <a:r>
              <a:rPr lang="en"/>
              <a:t>statement among many other things.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going to see the character “_” </a:t>
            </a:r>
            <a:r>
              <a:rPr b="1" lang="en"/>
              <a:t>a lot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don’t be afraid to ask if you have any questions or didn’t quite catch something.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yield statement</a:t>
            </a:r>
            <a:endParaRPr/>
          </a:p>
        </p:txBody>
      </p:sp>
      <p:sp>
        <p:nvSpPr>
          <p:cNvPr id="386" name="Google Shape;386;p62"/>
          <p:cNvSpPr txBox="1"/>
          <p:nvPr>
            <p:ph idx="1" type="body"/>
          </p:nvPr>
        </p:nvSpPr>
        <p:spPr>
          <a:xfrm>
            <a:off x="471900" y="1770550"/>
            <a:ext cx="3999900" cy="3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</a:t>
            </a:r>
            <a:r>
              <a:rPr lang="en"/>
              <a:t>allows you to make generators</a:t>
            </a:r>
            <a:br>
              <a:rPr lang="en"/>
            </a:br>
            <a:r>
              <a:rPr lang="en"/>
              <a:t>with ease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lang="en"/>
              <a:t> statement resembles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/>
              <a:t> </a:t>
            </a:r>
            <a:br>
              <a:rPr lang="en"/>
            </a:br>
            <a:r>
              <a:rPr lang="en"/>
              <a:t>in many ways</a:t>
            </a:r>
            <a:br>
              <a:rPr lang="en"/>
            </a:b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lang="en"/>
              <a:t> is called, the value is outputted and the function is halted until next value is requested.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/>
              <a:t> in a generator will raise a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r>
              <a:rPr lang="en"/>
              <a:t> exception</a:t>
            </a:r>
            <a:endParaRPr/>
          </a:p>
        </p:txBody>
      </p:sp>
      <p:sp>
        <p:nvSpPr>
          <p:cNvPr id="387" name="Google Shape;387;p6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mygenerator():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mygenerator():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Hello, World!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sz="120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yield from statement</a:t>
            </a:r>
            <a:endParaRPr/>
          </a:p>
        </p:txBody>
      </p:sp>
      <p:sp>
        <p:nvSpPr>
          <p:cNvPr id="393" name="Google Shape;393;p6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</a:t>
            </a:r>
            <a:r>
              <a:rPr lang="en"/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 was introduced</a:t>
            </a:r>
            <a:br>
              <a:rPr lang="en"/>
            </a:br>
            <a:r>
              <a:rPr lang="en"/>
              <a:t>in Python 3.4</a:t>
            </a:r>
            <a:br>
              <a:rPr lang="en"/>
            </a:b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 is used when you want to pass along the result from an another generator through your own generator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</a:t>
            </a:r>
            <a:r>
              <a:rPr lang="en"/>
              <a:t>will return any value stored in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endParaRPr/>
          </a:p>
        </p:txBody>
      </p:sp>
      <p:sp>
        <p:nvSpPr>
          <p:cNvPr id="394" name="Google Shape;394;p6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returned:"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3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Generator example: execution order </a:t>
            </a:r>
            <a:endParaRPr/>
          </a:p>
        </p:txBody>
      </p:sp>
      <p:sp>
        <p:nvSpPr>
          <p:cNvPr id="400" name="Google Shape;400;p64"/>
          <p:cNvSpPr txBox="1"/>
          <p:nvPr>
            <p:ph idx="1" type="body"/>
          </p:nvPr>
        </p:nvSpPr>
        <p:spPr>
          <a:xfrm>
            <a:off x="319500" y="1919075"/>
            <a:ext cx="4366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_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"Write something: 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 was returned by foo()"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C450D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ret.upper()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  <p:sp>
        <p:nvSpPr>
          <p:cNvPr id="401" name="Google Shape;401;p64"/>
          <p:cNvSpPr txBox="1"/>
          <p:nvPr>
            <p:ph idx="2" type="body"/>
          </p:nvPr>
        </p:nvSpPr>
        <p:spPr>
          <a:xfrm>
            <a:off x="48465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 got:"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Alice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Alice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Bob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Bob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Foobar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Foobar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I WAS RETURNED BY FOO()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Iterables - sequences</a:t>
            </a:r>
            <a:endParaRPr/>
          </a:p>
        </p:txBody>
      </p:sp>
      <p:sp>
        <p:nvSpPr>
          <p:cNvPr id="407" name="Google Shape;407;p6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alternative way of defining iterables is by implementing the Sequence methods.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.__len__()</a:t>
            </a:r>
            <a:endParaRPr b="1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.__getitem__()</a:t>
            </a:r>
            <a:endParaRPr b="1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4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iter()</a:t>
            </a:r>
            <a:r>
              <a:rPr lang="en"/>
              <a:t> will be able to convert it into an iterator for you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</a:t>
            </a:r>
            <a:endParaRPr/>
          </a:p>
        </p:txBody>
      </p:sp>
      <p:sp>
        <p:nvSpPr>
          <p:cNvPr id="413" name="Google Shape;413;p6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AsyncIO is a module in the standard library, introduced in Python 3.4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syntax was extended in Python 3.5 to make it more intuitive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enables you to handle many different input/output streams </a:t>
            </a:r>
            <a:r>
              <a:rPr lang="en"/>
              <a:t>simultaneously</a:t>
            </a:r>
            <a:r>
              <a:rPr lang="en"/>
              <a:t> without resorting to threading</a:t>
            </a:r>
            <a:endParaRPr/>
          </a:p>
        </p:txBody>
      </p:sp>
      <p:sp>
        <p:nvSpPr>
          <p:cNvPr id="414" name="Google Shape;414;p6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 achieve this, AsyncIO runs a event loop which schedules coroutines to run at different times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coroutine is a glorified generator, which yields control back to the event loop while idle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Coroutines</a:t>
            </a:r>
            <a:endParaRPr/>
          </a:p>
        </p:txBody>
      </p:sp>
      <p:sp>
        <p:nvSpPr>
          <p:cNvPr id="420" name="Google Shape;420;p6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Coroutines are a language construct designed for concurrent operation.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use the halting mechanic of generators to allow for other code to run in the meantime</a:t>
            </a:r>
            <a:endParaRPr/>
          </a:p>
        </p:txBody>
      </p:sp>
      <p:sp>
        <p:nvSpPr>
          <p:cNvPr id="421" name="Google Shape;421;p6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Coroutines in Python 3.4:</a:t>
            </a:r>
            <a:br>
              <a:rPr lang="en"/>
            </a:br>
            <a:r>
              <a:rPr b="1" lang="en" sz="1200">
                <a:solidFill>
                  <a:srgbClr val="4A86E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@asyncio.coroutine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hello_world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b="1"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3.5 added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lang="en"/>
              <a:t> and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en"/>
              <a:t> to simplify this:</a:t>
            </a:r>
            <a:b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async 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hello_world():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b="1" sz="1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 example: </a:t>
            </a:r>
            <a:br>
              <a:rPr lang="en"/>
            </a:br>
            <a:r>
              <a:rPr lang="en"/>
              <a:t>scheduling and concurrency</a:t>
            </a:r>
            <a:endParaRPr/>
          </a:p>
        </p:txBody>
      </p:sp>
      <p:sp>
        <p:nvSpPr>
          <p:cNvPr id="427" name="Google Shape;427;p68"/>
          <p:cNvSpPr txBox="1"/>
          <p:nvPr>
            <p:ph idx="1" type="body"/>
          </p:nvPr>
        </p:nvSpPr>
        <p:spPr>
          <a:xfrm>
            <a:off x="471900" y="1723650"/>
            <a:ext cx="3999900" cy="33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coro_1():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"coro_1"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coro_2():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0.5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await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"coro_2"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endParaRPr b="1" sz="1200"/>
          </a:p>
        </p:txBody>
      </p:sp>
      <p:sp>
        <p:nvSpPr>
          <p:cNvPr id="428" name="Google Shape;428;p68"/>
          <p:cNvSpPr txBox="1"/>
          <p:nvPr>
            <p:ph idx="2" type="body"/>
          </p:nvPr>
        </p:nvSpPr>
        <p:spPr>
          <a:xfrm>
            <a:off x="4694250" y="1723650"/>
            <a:ext cx="4373400" cy="33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asyncio.get_event_loop()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asyncio.ensure_future(coro_1())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asyncio.ensure_future(coro_2())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event_loop.run_forever()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endParaRPr b="1"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 example: return values</a:t>
            </a:r>
            <a:endParaRPr/>
          </a:p>
        </p:txBody>
      </p:sp>
      <p:sp>
        <p:nvSpPr>
          <p:cNvPr id="434" name="Google Shape;434;p6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coro_sub():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coro_main():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coro_sub()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"coro_sub returned"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endParaRPr b="1" sz="1200"/>
          </a:p>
        </p:txBody>
      </p:sp>
      <p:sp>
        <p:nvSpPr>
          <p:cNvPr id="435" name="Google Shape;435;p69"/>
          <p:cNvSpPr txBox="1"/>
          <p:nvPr>
            <p:ph idx="2" type="body"/>
          </p:nvPr>
        </p:nvSpPr>
        <p:spPr>
          <a:xfrm>
            <a:off x="4504583" y="1919068"/>
            <a:ext cx="4502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asyncio.get_event_loop()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event_loop.run_until_complete(coro_main())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coro_sub returned 5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b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AsyncIO example: web development</a:t>
            </a:r>
            <a:endParaRPr/>
          </a:p>
        </p:txBody>
      </p:sp>
      <p:sp>
        <p:nvSpPr>
          <p:cNvPr id="441" name="Google Shape;441;p7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/>
              <a:t>A real code snippet I've written recently. Using </a:t>
            </a:r>
            <a:r>
              <a:rPr b="1" lang="en" sz="1400"/>
              <a:t>sanic</a:t>
            </a:r>
            <a:r>
              <a:rPr lang="en" sz="1400"/>
              <a:t> as the webserver, </a:t>
            </a:r>
            <a:r>
              <a:rPr b="1" lang="en" sz="1400"/>
              <a:t>airspeed</a:t>
            </a:r>
            <a:r>
              <a:rPr lang="en" sz="1400"/>
              <a:t> as the templating engine and </a:t>
            </a:r>
            <a:r>
              <a:rPr b="1" lang="en" sz="1400"/>
              <a:t>aiopg</a:t>
            </a:r>
            <a:r>
              <a:rPr lang="en" sz="1400"/>
              <a:t> to interact with the database.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@app.route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"/"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@outputs_html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@with_template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"frontpage.vm"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 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GET_frontpage(request, template):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session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 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get_session(request)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user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database.get_user(session)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template.merge(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locals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endParaRPr b="1" sz="1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Asyncio compared to synchronous code</a:t>
            </a:r>
            <a:endParaRPr/>
          </a:p>
        </p:txBody>
      </p:sp>
      <p:sp>
        <p:nvSpPr>
          <p:cNvPr id="447" name="Google Shape;447;p71"/>
          <p:cNvSpPr txBox="1"/>
          <p:nvPr>
            <p:ph idx="4294967295" type="body"/>
          </p:nvPr>
        </p:nvSpPr>
        <p:spPr>
          <a:xfrm>
            <a:off x="713275" y="1001850"/>
            <a:ext cx="3613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Synchronous code: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sync1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sync2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sync2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io_operation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"something"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sync1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71"/>
          <p:cNvSpPr txBox="1"/>
          <p:nvPr>
            <p:ph idx="4294967295" type="body"/>
          </p:nvPr>
        </p:nvSpPr>
        <p:spPr>
          <a:xfrm>
            <a:off x="4811525" y="100185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Asynchronous code: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asyncio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coro1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coro2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8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async def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coro2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():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result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io_operation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>
                <a:solidFill>
                  <a:srgbClr val="0000E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"something"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result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asyncio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run_until_complete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coro1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())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71"/>
          <p:cNvSpPr txBox="1"/>
          <p:nvPr/>
        </p:nvSpPr>
        <p:spPr>
          <a:xfrm>
            <a:off x="1726900" y="4206300"/>
            <a:ext cx="5347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Almost the same, </a:t>
            </a:r>
            <a:r>
              <a:rPr i="1" lang="en" sz="1800">
                <a:latin typeface="Roboto"/>
                <a:ea typeface="Roboto"/>
                <a:cs typeface="Roboto"/>
                <a:sym typeface="Roboto"/>
              </a:rPr>
              <a:t>right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Interactive Interpreter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95875" y="195292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interactive interpreter runs Python code one line at a time.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Any returned value is printed out, formatted using the 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repr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/>
              <a:t> method</a:t>
            </a:r>
            <a:endParaRPr b="1"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code on the left of this slide is how i’ll display most of the examples</a:t>
            </a:r>
            <a:endParaRPr/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492200" y="1762275"/>
            <a:ext cx="477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i_return_a_value()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i_return_None()</a:t>
            </a:r>
            <a:r>
              <a:rPr b="1" i="1" lang="en" sz="11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None is the default return value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"foobar"</a:t>
            </a:r>
            <a:r>
              <a:rPr b="1" i="1" lang="en" sz="11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return values are printed using repr()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'foobar'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"foobar"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1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print() formats using str()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foobar</a:t>
            </a:r>
            <a:endParaRPr b="1" sz="1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/>
              <a:t>Asyncio compared to synchronous code, sequence diagrams</a:t>
            </a:r>
            <a:endParaRPr/>
          </a:p>
        </p:txBody>
      </p:sp>
      <p:sp>
        <p:nvSpPr>
          <p:cNvPr id="455" name="Google Shape;455;p72"/>
          <p:cNvSpPr txBox="1"/>
          <p:nvPr>
            <p:ph idx="4294967295" type="body"/>
          </p:nvPr>
        </p:nvSpPr>
        <p:spPr>
          <a:xfrm>
            <a:off x="734125" y="6765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Synchronous code: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2"/>
          <p:cNvSpPr txBox="1"/>
          <p:nvPr>
            <p:ph idx="4294967295" type="body"/>
          </p:nvPr>
        </p:nvSpPr>
        <p:spPr>
          <a:xfrm>
            <a:off x="4811525" y="62085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Asynchronous code: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7" name="Google Shape;45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775" y="1031375"/>
            <a:ext cx="2585650" cy="33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750" y="991800"/>
            <a:ext cx="2533500" cy="38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2"/>
          <p:cNvSpPr txBox="1"/>
          <p:nvPr/>
        </p:nvSpPr>
        <p:spPr>
          <a:xfrm>
            <a:off x="658650" y="4725275"/>
            <a:ext cx="782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Control often returns to the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eventloop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allowing us to perform other tasks while awaiting IO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asyncio?</a:t>
            </a:r>
            <a:endParaRPr/>
          </a:p>
        </p:txBody>
      </p:sp>
      <p:sp>
        <p:nvSpPr>
          <p:cNvPr id="465" name="Google Shape;465;p73"/>
          <p:cNvSpPr txBox="1"/>
          <p:nvPr>
            <p:ph idx="1" type="body"/>
          </p:nvPr>
        </p:nvSpPr>
        <p:spPr>
          <a:xfrm>
            <a:off x="471900" y="17666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</a:t>
            </a:r>
            <a:r>
              <a:rPr i="1" lang="en"/>
              <a:t>new, hip and cool</a:t>
            </a:r>
            <a:r>
              <a:rPr lang="en"/>
              <a:t>. Importantly:</a:t>
            </a:r>
            <a:r>
              <a:rPr lang="en"/>
              <a:t> </a:t>
            </a:r>
            <a:r>
              <a:rPr b="1" lang="en"/>
              <a:t>built in</a:t>
            </a:r>
            <a:r>
              <a:rPr lang="en"/>
              <a:t>!    </a:t>
            </a:r>
            <a:r>
              <a:rPr lang="en" sz="1400"/>
              <a:t>unlike </a:t>
            </a:r>
            <a:r>
              <a:rPr i="1" lang="en" sz="1400"/>
              <a:t>curio </a:t>
            </a:r>
            <a:r>
              <a:rPr lang="en" sz="1400"/>
              <a:t>;(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way easier to develop and debug than some of the </a:t>
            </a:r>
            <a:r>
              <a:rPr lang="en"/>
              <a:t>other</a:t>
            </a:r>
            <a:br>
              <a:rPr lang="en"/>
            </a:br>
            <a:r>
              <a:rPr lang="en"/>
              <a:t>concurrent/</a:t>
            </a:r>
            <a:r>
              <a:rPr lang="en"/>
              <a:t>asynchronous frameworks             </a:t>
            </a:r>
            <a:r>
              <a:rPr i="1" lang="en" sz="1400"/>
              <a:t>i’m looking at you, TwistedMatrix!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t utilizes the available resources more efficiently than threading when dealing with IO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an ever growing library of asyncio modules, </a:t>
            </a:r>
            <a:br>
              <a:rPr lang="en"/>
            </a:br>
            <a:r>
              <a:rPr lang="en"/>
              <a:t>capable of cooperating thanks to the common framework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Programvareverkstedet</a:t>
            </a:r>
            <a:endParaRPr/>
          </a:p>
        </p:txBody>
      </p:sp>
      <p:sp>
        <p:nvSpPr>
          <p:cNvPr id="471" name="Google Shape;471;p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at the second floor on Stripa close by </a:t>
            </a:r>
            <a:r>
              <a:rPr lang="en"/>
              <a:t>Adgangskontrollen</a:t>
            </a:r>
            <a:r>
              <a:rPr lang="en"/>
              <a:t>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help learning or figuring out something programming related?</a:t>
            </a:r>
            <a:br>
              <a:rPr lang="en"/>
            </a:br>
            <a:r>
              <a:rPr lang="en"/>
              <a:t>We’d love to help you out!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a neat server room, computer terminals, a fun community representing a great amount of computer knowledge!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for anyone to just drop by whenever, without obligations nor duties!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 txBox="1"/>
          <p:nvPr>
            <p:ph type="title"/>
          </p:nvPr>
        </p:nvSpPr>
        <p:spPr>
          <a:xfrm>
            <a:off x="460950" y="3986675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s.ntnu.no/apy19</a:t>
            </a:r>
            <a:endParaRPr/>
          </a:p>
        </p:txBody>
      </p:sp>
      <p:pic>
        <p:nvPicPr>
          <p:cNvPr id="477" name="Google Shape;47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357650"/>
            <a:ext cx="285750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is a parsed language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allows dynamic behaviour making the language difficult to compile:</a:t>
            </a:r>
            <a:br>
              <a:rPr lang="en"/>
            </a:br>
            <a:r>
              <a:rPr lang="en"/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"length:"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length: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builtins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(builtins,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"len"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x.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__len__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"length:"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length: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solve this by running it in an interpreter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the major reason why many believe Python is slow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not always the case, but many use it as a general rule of thumb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Python parser and interpreter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execution of Python code is divided into two steps: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Parse the source code and compile it into Python bytecode (usually stored in *.pyc files or the __pycache__/ directory)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Execute the simplified bytecode in an interpreter (kinda like the Java VM  but not really)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allows for some changes, optimizations and oddities to occur in both stages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Oddities in the Python parser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allows for expressions like 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myFunction()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doSomething()</a:t>
            </a:r>
            <a:endParaRPr b="1"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simpler language,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 would part-way be resolved into something like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, which is not what we want.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notices a pattern here while parsing the code, and changes the code from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 into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have some fun with this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